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diagrams/quickStyle2.xml" ContentType="application/vnd.openxmlformats-officedocument.drawingml.diagramStyle+xml"/>
  <Override PartName="/ppt/charts/colors6.xml" ContentType="application/vnd.ms-office.chartcolorstyl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Override PartName="/ppt/notesSlides/notesSlide27.xml" ContentType="application/vnd.openxmlformats-officedocument.presentationml.notesSlide+xml"/>
  <Override PartName="/ppt/diagrams/layout9.xml" ContentType="application/vnd.openxmlformats-officedocument.drawingml.diagram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notesSlides/notesSlide16.xml" ContentType="application/vnd.openxmlformats-officedocument.presentationml.notesSlide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notesSlides/notesSlide23.xml" ContentType="application/vnd.openxmlformats-officedocument.presentationml.notesSlide+xml"/>
  <Override PartName="/ppt/diagrams/data6.xml" ContentType="application/vnd.openxmlformats-officedocument.drawingml.diagramData+xml"/>
  <Override PartName="/ppt/charts/chart7.xml" ContentType="application/vnd.openxmlformats-officedocument.drawingml.chart+xml"/>
  <Override PartName="/ppt/notesSlides/notesSlide12.xml" ContentType="application/vnd.openxmlformats-officedocument.presentationml.notesSlide+xml"/>
  <Override PartName="/ppt/diagrams/colors8.xml" ContentType="application/vnd.openxmlformats-officedocument.drawingml.diagramColors+xml"/>
  <Default Extension="xlsx" ContentType="application/vnd.openxmlformats-officedocument.spreadsheetml.sheet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rawings/drawing7.xml" ContentType="application/vnd.openxmlformats-officedocument.drawingml.chartshapes+xml"/>
  <Override PartName="/ppt/diagrams/drawing7.xml" ContentType="application/vnd.ms-office.drawingml.diagramDrawing+xml"/>
  <Override PartName="/ppt/charts/style5.xml" ContentType="application/vnd.ms-office.chartstyl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drawings/drawing3.xml" ContentType="application/vnd.openxmlformats-officedocument.drawingml.chartshapes+xml"/>
  <Override PartName="/ppt/diagrams/drawing3.xml" ContentType="application/vnd.ms-office.drawingml.diagramDrawing+xml"/>
  <Override PartName="/ppt/charts/style1.xml" ContentType="application/vnd.ms-office.chartstyl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charts/chart14.xml" ContentType="application/vnd.openxmlformats-officedocument.drawingml.chart+xml"/>
  <Override PartName="/ppt/diagrams/layout6.xml" ContentType="application/vnd.openxmlformats-officedocument.drawingml.diagramLayout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charts/colors3.xml" ContentType="application/vnd.ms-office.chartcolorstyle+xml"/>
  <Override PartName="/ppt/slides/slide11.xml" ContentType="application/vnd.openxmlformats-officedocument.presentationml.slide+xml"/>
  <Override PartName="/ppt/charts/chart8.xml" ContentType="application/vnd.openxmlformats-officedocument.drawingml.chart+xml"/>
  <Override PartName="/ppt/notesSlides/notesSlide13.xml" ContentType="application/vnd.openxmlformats-officedocument.presentationml.notesSlide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charts/chart10.xml" ContentType="application/vnd.openxmlformats-officedocument.drawingml.chart+xml"/>
  <Override PartName="/ppt/diagrams/layout2.xml" ContentType="application/vnd.openxmlformats-officedocument.drawingml.diagramLayout+xml"/>
  <Override PartName="/ppt/notesSlides/notesSlide20.xml" ContentType="application/vnd.openxmlformats-officedocument.presentationml.notesSlide+xml"/>
  <Override PartName="/ppt/diagrams/drawing8.xml" ContentType="application/vnd.ms-office.drawingml.diagramDrawing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rawings/drawing8.xml" ContentType="application/vnd.openxmlformats-officedocument.drawingml.chartshapes+xml"/>
  <Override PartName="/ppt/diagrams/quickStyle8.xml" ContentType="application/vnd.openxmlformats-officedocument.drawingml.diagramStyle+xml"/>
  <Override PartName="/ppt/charts/style6.xml" ContentType="application/vnd.ms-office.chartstyl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rawings/drawing6.xml" ContentType="application/vnd.openxmlformats-officedocument.drawingml.chartshape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charts/style4.xml" ContentType="application/vnd.ms-office.chartstyle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rawings/drawing4.xml" ContentType="application/vnd.openxmlformats-officedocument.drawingml.chartshapes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charts/colors4.xml" ContentType="application/vnd.ms-office.chartcolorstyle+xml"/>
  <Default Extension="rels" ContentType="application/vnd.openxmlformats-package.relationships+xml"/>
  <Override PartName="/ppt/slides/slide23.xml" ContentType="application/vnd.openxmlformats-officedocument.presentationml.slide+xml"/>
  <Override PartName="/ppt/charts/chart15.xml" ContentType="application/vnd.openxmlformats-officedocument.drawingml.chart+xml"/>
  <Override PartName="/ppt/diagrams/layout7.xml" ContentType="application/vnd.openxmlformats-officedocument.drawingml.diagramLayout+xml"/>
  <Override PartName="/ppt/notesSlides/notesSlide25.xml" ContentType="application/vnd.openxmlformats-officedocument.presentationml.notesSlide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21.xml" ContentType="application/vnd.openxmlformats-officedocument.presentationml.notesSlide+xml"/>
  <Override PartName="/ppt/diagrams/drawing9.xml" ContentType="application/vnd.ms-office.drawingml.diagramDrawing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drawings/drawing5.xml" ContentType="application/vnd.openxmlformats-officedocument.drawingml.chartshapes+xml"/>
  <Override PartName="/ppt/diagrams/drawing5.xml" ContentType="application/vnd.ms-office.drawingml.diagramDrawing+xml"/>
  <Override PartName="/ppt/charts/style3.xml" ContentType="application/vnd.ms-office.chartstyle+xml"/>
  <Override PartName="/ppt/slides/slide28.xml" ContentType="application/vnd.openxmlformats-officedocument.presentationml.slid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drawings/drawing1.xml" ContentType="application/vnd.openxmlformats-officedocument.drawingml.chartshapes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diagrams/quickStyle1.xml" ContentType="application/vnd.openxmlformats-officedocument.drawingml.diagramStyle+xml"/>
  <Override PartName="/ppt/charts/chart16.xml" ContentType="application/vnd.openxmlformats-officedocument.drawingml.chart+xml"/>
  <Override PartName="/ppt/diagrams/layout8.xml" ContentType="application/vnd.openxmlformats-officedocument.drawingml.diagramLayout+xml"/>
  <Override PartName="/ppt/charts/colors5.xml" ContentType="application/vnd.ms-office.chartcolorstyl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diagrams/data9.xml" ContentType="application/vnd.openxmlformats-officedocument.drawingml.diagramData+xml"/>
  <Override PartName="/ppt/slides/slide20.xml" ContentType="application/vnd.openxmlformats-officedocument.presentationml.slide+xml"/>
  <Override PartName="/ppt/charts/chart12.xml" ContentType="application/vnd.openxmlformats-officedocument.drawingml.chart+xml"/>
  <Override PartName="/ppt/diagrams/layout4.xml" ContentType="application/vnd.openxmlformats-officedocument.drawingml.diagramLayout+xml"/>
  <Override PartName="/ppt/notesSlides/notesSlide22.xml" ContentType="application/vnd.openxmlformats-officedocument.presentationml.notesSlide+xml"/>
  <Override PartName="/ppt/charts/colors1.xml" ContentType="application/vnd.ms-office.chartcolorstyle+xml"/>
  <Override PartName="/ppt/charts/chart6.xml" ContentType="application/vnd.openxmlformats-officedocument.drawingml.chart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40" r:id="rId1"/>
  </p:sldMasterIdLst>
  <p:notesMasterIdLst>
    <p:notesMasterId r:id="rId39"/>
  </p:notesMasterIdLst>
  <p:handoutMasterIdLst>
    <p:handoutMasterId r:id="rId40"/>
  </p:handoutMasterIdLst>
  <p:sldIdLst>
    <p:sldId id="306" r:id="rId2"/>
    <p:sldId id="311" r:id="rId3"/>
    <p:sldId id="312" r:id="rId4"/>
    <p:sldId id="310" r:id="rId5"/>
    <p:sldId id="313" r:id="rId6"/>
    <p:sldId id="316" r:id="rId7"/>
    <p:sldId id="314" r:id="rId8"/>
    <p:sldId id="319" r:id="rId9"/>
    <p:sldId id="317" r:id="rId10"/>
    <p:sldId id="323" r:id="rId11"/>
    <p:sldId id="318" r:id="rId12"/>
    <p:sldId id="356" r:id="rId13"/>
    <p:sldId id="357" r:id="rId14"/>
    <p:sldId id="353" r:id="rId15"/>
    <p:sldId id="324" r:id="rId16"/>
    <p:sldId id="322" r:id="rId17"/>
    <p:sldId id="326" r:id="rId18"/>
    <p:sldId id="327" r:id="rId19"/>
    <p:sldId id="362" r:id="rId20"/>
    <p:sldId id="328" r:id="rId21"/>
    <p:sldId id="348" r:id="rId22"/>
    <p:sldId id="363" r:id="rId23"/>
    <p:sldId id="359" r:id="rId24"/>
    <p:sldId id="360" r:id="rId25"/>
    <p:sldId id="361" r:id="rId26"/>
    <p:sldId id="335" r:id="rId27"/>
    <p:sldId id="340" r:id="rId28"/>
    <p:sldId id="330" r:id="rId29"/>
    <p:sldId id="341" r:id="rId30"/>
    <p:sldId id="329" r:id="rId31"/>
    <p:sldId id="366" r:id="rId32"/>
    <p:sldId id="336" r:id="rId33"/>
    <p:sldId id="338" r:id="rId34"/>
    <p:sldId id="337" r:id="rId35"/>
    <p:sldId id="339" r:id="rId36"/>
    <p:sldId id="365" r:id="rId37"/>
    <p:sldId id="308" r:id="rId38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0734CB51-847A-4FEB-8698-B5A3A7692871}">
          <p14:sldIdLst>
            <p14:sldId id="306"/>
            <p14:sldId id="311"/>
            <p14:sldId id="312"/>
            <p14:sldId id="310"/>
            <p14:sldId id="313"/>
            <p14:sldId id="316"/>
            <p14:sldId id="314"/>
            <p14:sldId id="319"/>
            <p14:sldId id="317"/>
            <p14:sldId id="323"/>
            <p14:sldId id="318"/>
            <p14:sldId id="356"/>
            <p14:sldId id="357"/>
            <p14:sldId id="353"/>
            <p14:sldId id="324"/>
            <p14:sldId id="322"/>
            <p14:sldId id="326"/>
            <p14:sldId id="327"/>
            <p14:sldId id="362"/>
            <p14:sldId id="328"/>
            <p14:sldId id="348"/>
            <p14:sldId id="363"/>
            <p14:sldId id="331"/>
            <p14:sldId id="367"/>
            <p14:sldId id="359"/>
            <p14:sldId id="360"/>
            <p14:sldId id="361"/>
            <p14:sldId id="335"/>
            <p14:sldId id="340"/>
            <p14:sldId id="330"/>
            <p14:sldId id="341"/>
            <p14:sldId id="329"/>
            <p14:sldId id="366"/>
            <p14:sldId id="336"/>
            <p14:sldId id="338"/>
            <p14:sldId id="337"/>
            <p14:sldId id="339"/>
            <p14:sldId id="365"/>
            <p14:sldId id="308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08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0D9E7"/>
    <a:srgbClr val="7A5595"/>
    <a:srgbClr val="E4DEEA"/>
    <a:srgbClr val="DCD4E4"/>
    <a:srgbClr val="D9D0E2"/>
    <a:srgbClr val="CFC4DA"/>
    <a:srgbClr val="C9BDD5"/>
    <a:srgbClr val="845CA2"/>
    <a:srgbClr val="8F6AAA"/>
    <a:srgbClr val="B185E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Светлый стиль 2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9884" autoAdjust="0"/>
  </p:normalViewPr>
  <p:slideViewPr>
    <p:cSldViewPr>
      <p:cViewPr>
        <p:scale>
          <a:sx n="116" d="100"/>
          <a:sy n="116" d="100"/>
        </p:scale>
        <p:origin x="-14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86"/>
    </p:cViewPr>
  </p:sorterViewPr>
  <p:notesViewPr>
    <p:cSldViewPr>
      <p:cViewPr varScale="1">
        <p:scale>
          <a:sx n="83" d="100"/>
          <a:sy n="83" d="100"/>
        </p:scale>
        <p:origin x="-1020" y="-102"/>
      </p:cViewPr>
      <p:guideLst>
        <p:guide orient="horz" pos="3127"/>
        <p:guide pos="214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_____Microsoft_Office_Excel14.xlsx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_____Microsoft_Office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6.xlsx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package" Target="../embeddings/_____Microsoft_Office_Excel17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4.xlsx"/><Relationship Id="rId4" Type="http://schemas.microsoft.com/office/2011/relationships/chartStyle" Target="style2.xm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6.xlsx"/><Relationship Id="rId4" Type="http://schemas.microsoft.com/office/2011/relationships/chartStyle" Target="style4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ColorStyle" Target="colors5.xml"/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Office_Excel8.xlsx"/><Relationship Id="rId4" Type="http://schemas.microsoft.com/office/2011/relationships/chartStyle" Target="style5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perspective val="30"/>
    </c:view3D>
    <c:plotArea>
      <c:layout/>
      <c:bar3D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нецелевые поступления</c:v>
                </c:pt>
              </c:strCache>
            </c:strRef>
          </c:tx>
          <c:dLbls>
            <c:delete val="1"/>
          </c:dLbls>
          <c:cat>
            <c:strRef>
              <c:f>Лист1!$A$2</c:f>
              <c:strCache>
                <c:ptCount val="1"/>
                <c:pt idx="0">
                  <c:v>2017 год</c:v>
                </c:pt>
              </c:strCache>
            </c:strRef>
          </c:cat>
          <c:val>
            <c:numRef>
              <c:f>Лист1!$B$2</c:f>
              <c:numCache>
                <c:formatCode>#,##0.00</c:formatCode>
                <c:ptCount val="1"/>
                <c:pt idx="0">
                  <c:v>738007.4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целевые поступления</c:v>
                </c:pt>
              </c:strCache>
            </c:strRef>
          </c:tx>
          <c:dLbls>
            <c:delete val="1"/>
          </c:dLbls>
          <c:cat>
            <c:strRef>
              <c:f>Лист1!$A$2</c:f>
              <c:strCache>
                <c:ptCount val="1"/>
                <c:pt idx="0">
                  <c:v>2017 год</c:v>
                </c:pt>
              </c:strCache>
            </c:strRef>
          </c:cat>
          <c:val>
            <c:numRef>
              <c:f>Лист1!$C$2</c:f>
              <c:numCache>
                <c:formatCode>#,##0.00</c:formatCode>
                <c:ptCount val="1"/>
                <c:pt idx="0">
                  <c:v>188490.5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переданные полномочия</c:v>
                </c:pt>
              </c:strCache>
            </c:strRef>
          </c:tx>
          <c:dLbls>
            <c:delete val="1"/>
          </c:dLbls>
          <c:cat>
            <c:strRef>
              <c:f>Лист1!$A$2</c:f>
              <c:strCache>
                <c:ptCount val="1"/>
                <c:pt idx="0">
                  <c:v>2017 год</c:v>
                </c:pt>
              </c:strCache>
            </c:strRef>
          </c:cat>
          <c:val>
            <c:numRef>
              <c:f>Лист1!$D$2</c:f>
              <c:numCache>
                <c:formatCode>#,##0.00</c:formatCode>
                <c:ptCount val="1"/>
                <c:pt idx="0">
                  <c:v>457908.4</c:v>
                </c:pt>
              </c:numCache>
            </c:numRef>
          </c:val>
        </c:ser>
        <c:dLbls>
          <c:showVal val="1"/>
        </c:dLbls>
        <c:shape val="cylinder"/>
        <c:axId val="35581952"/>
        <c:axId val="35583488"/>
        <c:axId val="0"/>
      </c:bar3DChart>
      <c:catAx>
        <c:axId val="35581952"/>
        <c:scaling>
          <c:orientation val="minMax"/>
        </c:scaling>
        <c:delete val="1"/>
        <c:axPos val="b"/>
        <c:numFmt formatCode="General" sourceLinked="0"/>
        <c:tickLblPos val="none"/>
        <c:crossAx val="35583488"/>
        <c:crosses val="autoZero"/>
        <c:auto val="1"/>
        <c:lblAlgn val="ctr"/>
        <c:lblOffset val="100"/>
      </c:catAx>
      <c:valAx>
        <c:axId val="35583488"/>
        <c:scaling>
          <c:orientation val="minMax"/>
        </c:scaling>
        <c:delete val="1"/>
        <c:axPos val="l"/>
        <c:majorGridlines/>
        <c:numFmt formatCode="0%" sourceLinked="1"/>
        <c:tickLblPos val="none"/>
        <c:crossAx val="35581952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floor>
      <c:spPr>
        <a:noFill/>
        <a:ln w="9525" cap="flat" cmpd="sng" algn="ctr">
          <a:solidFill>
            <a:schemeClr val="tx1">
              <a:tint val="75000"/>
              <a:shade val="95000"/>
              <a:satMod val="105000"/>
            </a:schemeClr>
          </a:solidFill>
          <a:prstDash val="solid"/>
          <a:round/>
        </a:ln>
        <a:effectLst/>
        <a:sp3d contourW="9525">
          <a:contourClr>
            <a:schemeClr val="tx1">
              <a:tint val="75000"/>
              <a:shade val="95000"/>
              <a:satMod val="105000"/>
            </a:schemeClr>
          </a:contourClr>
        </a:sp3d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2014 год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9.5262639306015178E-3"/>
                  <c:y val="-1.4795278002143898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5.3872152696091162E-3"/>
                  <c:y val="0.14607066451305967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Прочие безвозмездные поступления в бюджет</c:v>
                </c:pt>
                <c:pt idx="1">
                  <c:v>Средства ОАО "ЛУКОЙЛ-ЗАПАДНАЯ СИБИРЬ"</c:v>
                </c:pt>
              </c:strCache>
            </c:strRef>
          </c:cat>
          <c:val>
            <c:numRef>
              <c:f>Лист1!$B$2:$B$3</c:f>
              <c:numCache>
                <c:formatCode>_-* #,##0.0_р_._-;\-* #,##0.0_р_._-;_-* "-"??_р_._-;_-@_-</c:formatCode>
                <c:ptCount val="2"/>
                <c:pt idx="0">
                  <c:v>1046.9000000000001</c:v>
                </c:pt>
                <c:pt idx="1">
                  <c:v>55148.2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2015 год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1.475302835204103E-2"/>
                  <c:y val="-1.2132285601900095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8.1796467059215752E-3"/>
                  <c:y val="-3.3367163408269965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Прочие безвозмездные поступления в бюджет</c:v>
                </c:pt>
                <c:pt idx="1">
                  <c:v>Средства ОАО "ЛУКОЙЛ-ЗАПАДНАЯ СИБИРЬ"</c:v>
                </c:pt>
              </c:strCache>
            </c:strRef>
          </c:cat>
          <c:val>
            <c:numRef>
              <c:f>Лист1!$C$2:$C$3</c:f>
              <c:numCache>
                <c:formatCode>_-* #,##0.0_р_._-;\-* #,##0.0_р_._-;_-* "-"??_р_._-;_-@_-</c:formatCode>
                <c:ptCount val="2"/>
                <c:pt idx="0">
                  <c:v>1325.3</c:v>
                </c:pt>
                <c:pt idx="1">
                  <c:v>4147.4000000000005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2016 год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1.6260374530334527E-2"/>
                  <c:y val="-1.2938877662241733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4.0404208275583234E-3"/>
                  <c:y val="0.1477688665223387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Прочие безвозмездные поступления в бюджет</c:v>
                </c:pt>
                <c:pt idx="1">
                  <c:v>Средства ОАО "ЛУКОЙЛ-ЗАПАДНАЯ СИБИРЬ"</c:v>
                </c:pt>
              </c:strCache>
            </c:strRef>
          </c:cat>
          <c:val>
            <c:numRef>
              <c:f>Лист1!$D$2:$D$3</c:f>
              <c:numCache>
                <c:formatCode>_-* #,##0.0_р_._-;\-* #,##0.0_р_._-;_-* "-"??_р_._-;_-@_-</c:formatCode>
                <c:ptCount val="2"/>
                <c:pt idx="0">
                  <c:v>1832.4</c:v>
                </c:pt>
                <c:pt idx="1">
                  <c:v>59044.6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2017 год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60000"/>
                    <a:shade val="51000"/>
                    <a:satMod val="130000"/>
                  </a:schemeClr>
                </a:gs>
                <a:gs pos="80000">
                  <a:schemeClr val="accent1">
                    <a:lumMod val="60000"/>
                    <a:shade val="93000"/>
                    <a:satMod val="130000"/>
                  </a:schemeClr>
                </a:gs>
                <a:gs pos="100000">
                  <a:schemeClr val="accent1">
                    <a:lumMod val="60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  <a:scene3d>
              <a:camera prst="orthographicFront" fov="0">
                <a:rot lat="0" lon="0" rev="0"/>
              </a:camera>
              <a:lightRig rig="contrasting" dir="t">
                <a:rot lat="0" lon="0" rev="12000000"/>
              </a:lightRig>
            </a:scene3d>
            <a:sp3d prstMaterial="powder">
              <a:bevelT h="50800"/>
            </a:sp3d>
          </c:spPr>
          <c:dLbls>
            <c:dLbl>
              <c:idx val="0"/>
              <c:layout>
                <c:manualLayout>
                  <c:x val="1.3711477413256465E-2"/>
                  <c:y val="-2.4629020198956873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5.7825997475690364E-3"/>
                  <c:y val="0.11916844074382134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lang="ru-RU" sz="1800" b="1" i="0" u="none" strike="noStrike" kern="1200" baseline="0" dirty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Прочие безвозмездные поступления в бюджет</c:v>
                </c:pt>
                <c:pt idx="1">
                  <c:v>Средства ОАО "ЛУКОЙЛ-ЗАПАДНАЯ СИБИРЬ"</c:v>
                </c:pt>
              </c:strCache>
            </c:strRef>
          </c:cat>
          <c:val>
            <c:numRef>
              <c:f>Лист1!$E$2:$E$3</c:f>
              <c:numCache>
                <c:formatCode>_-* #,##0.0_р_._-;\-* #,##0.0_р_._-;_-* "-"??_р_._-;_-@_-</c:formatCode>
                <c:ptCount val="2"/>
                <c:pt idx="0">
                  <c:v>6501.1</c:v>
                </c:pt>
                <c:pt idx="1">
                  <c:v>87912.8</c:v>
                </c:pt>
              </c:numCache>
            </c:numRef>
          </c:val>
        </c:ser>
        <c:dLbls>
          <c:showVal val="1"/>
        </c:dLbls>
        <c:shape val="box"/>
        <c:axId val="56892800"/>
        <c:axId val="56927360"/>
        <c:axId val="0"/>
      </c:bar3DChart>
      <c:catAx>
        <c:axId val="56892800"/>
        <c:scaling>
          <c:orientation val="minMax"/>
        </c:scaling>
        <c:axPos val="b"/>
        <c:numFmt formatCode="General" sourceLinked="0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56927360"/>
        <c:crosses val="autoZero"/>
        <c:auto val="1"/>
        <c:lblAlgn val="ctr"/>
        <c:lblOffset val="100"/>
      </c:catAx>
      <c:valAx>
        <c:axId val="5692736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tint val="75000"/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</c:majorGridlines>
        <c:numFmt formatCode="_-* #,##0.0_р_._-;\-* #,##0.0_р_._-;_-* &quot;-&quot;??_р_._-;_-@_-" sourceLinked="1"/>
        <c:tickLblPos val="none"/>
        <c:crossAx val="568928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474319232184733"/>
          <c:y val="0.82122962121018106"/>
          <c:w val="0.84525680767815525"/>
          <c:h val="0.17860800366910801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rotY val="150"/>
      <c:perspective val="30"/>
    </c:view3D>
    <c:plotArea>
      <c:layout>
        <c:manualLayout>
          <c:layoutTarget val="inner"/>
          <c:xMode val="edge"/>
          <c:yMode val="edge"/>
          <c:x val="0.14274691358024974"/>
          <c:y val="4.0588706083072496E-2"/>
          <c:w val="0.71604938271604934"/>
          <c:h val="0.7021457771217436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7"/>
          <c:dLbls>
            <c:dLbl>
              <c:idx val="0"/>
              <c:layout>
                <c:manualLayout>
                  <c:x val="-0.11908800027975451"/>
                  <c:y val="1.5677649293853162E-2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911936753347033"/>
                  <c:y val="0.18155390726986642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2.2823342769884184E-2"/>
                  <c:y val="3.2228158330286229E-2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9.8063806604641202E-2"/>
                  <c:y val="-3.9191733349069807E-2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7.6694567605533974E-4"/>
                  <c:y val="-3.758425955186704E-2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1.777514598028838E-3"/>
                  <c:y val="-0.1664621476136717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.31469550026813475"/>
                  <c:y val="1.5175773325604811E-2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1.0306237957060449E-16"/>
                  <c:y val="-4.242506467857602E-2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1.3540760387823026E-2"/>
                  <c:y val="6.0436529143459514E-3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9.2794506364968568E-2"/>
                  <c:y val="0.10028162043800769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500" b="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CatName val="1"/>
            <c:showPercent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Лист1!$A$2:$A$13</c:f>
              <c:strCache>
                <c:ptCount val="12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Охрана окружающей среды</c:v>
                </c:pt>
                <c:pt idx="6">
                  <c:v>Образование</c:v>
                </c:pt>
                <c:pt idx="7">
                  <c:v>Культура, кинематография</c:v>
                </c:pt>
                <c:pt idx="8">
                  <c:v>Социальная политика</c:v>
                </c:pt>
                <c:pt idx="9">
                  <c:v>Физическая культура и спорт</c:v>
                </c:pt>
                <c:pt idx="10">
                  <c:v>Средства массовой информации</c:v>
                </c:pt>
                <c:pt idx="11">
                  <c:v>Обслуживание  государственного и муниципального долга</c:v>
                </c:pt>
              </c:strCache>
            </c:strRef>
          </c:cat>
          <c:val>
            <c:numRef>
              <c:f>Лист1!$B$2:$B$13</c:f>
              <c:numCache>
                <c:formatCode>#,##0.0</c:formatCode>
                <c:ptCount val="12"/>
                <c:pt idx="0">
                  <c:v>197172.22802000001</c:v>
                </c:pt>
                <c:pt idx="1">
                  <c:v>2269.1851099999999</c:v>
                </c:pt>
                <c:pt idx="2">
                  <c:v>22107.782830000029</c:v>
                </c:pt>
                <c:pt idx="3">
                  <c:v>97863.71901999999</c:v>
                </c:pt>
                <c:pt idx="4">
                  <c:v>167325.45190999995</c:v>
                </c:pt>
                <c:pt idx="5">
                  <c:v>35.18</c:v>
                </c:pt>
                <c:pt idx="6">
                  <c:v>659182.02492</c:v>
                </c:pt>
                <c:pt idx="7">
                  <c:v>67211.152150000024</c:v>
                </c:pt>
                <c:pt idx="8">
                  <c:v>50955.125029999996</c:v>
                </c:pt>
                <c:pt idx="9">
                  <c:v>92636.75821</c:v>
                </c:pt>
                <c:pt idx="10">
                  <c:v>5445.6770000000006</c:v>
                </c:pt>
                <c:pt idx="11">
                  <c:v>2938.688259999994</c:v>
                </c:pt>
              </c:numCache>
            </c:numRef>
          </c:val>
        </c:ser>
        <c:dLbls>
          <c:showVal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.17361111111111124"/>
          <c:y val="0.11080908364715281"/>
          <c:w val="0.80277777777777781"/>
          <c:h val="0.7856282095172887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8"/>
            <c:explosion val="23"/>
          </c:dPt>
          <c:dLbls>
            <c:dLbl>
              <c:idx val="1"/>
              <c:layout>
                <c:manualLayout>
                  <c:x val="0.18232617970763104"/>
                  <c:y val="0.20124592613823691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3.5972481552228978E-2"/>
                  <c:y val="9.8003279227254214E-2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3.555832506065635E-2"/>
                  <c:y val="6.6754509491960051E-3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"/>
                  <c:y val="-8.1300512473983077E-3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4.4092323075214018E-2"/>
                  <c:y val="-4.3894920561634524E-3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0.10502350097301057"/>
                  <c:y val="-4.0537695680243832E-2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3.2128934598664671E-2"/>
                  <c:y val="-0.11026202951674192"/>
                </c:manualLayout>
              </c:layout>
              <c:showVal val="1"/>
              <c:showCatName val="1"/>
              <c:showPercent val="1"/>
            </c:dLbl>
            <c:dLbl>
              <c:idx val="8"/>
              <c:layout>
                <c:manualLayout>
                  <c:x val="0.14104330029638326"/>
                  <c:y val="-4.5694041184595427E-2"/>
                </c:manualLayout>
              </c:layout>
              <c:showVal val="1"/>
              <c:showCatName val="1"/>
              <c:showPercent val="1"/>
            </c:dLbl>
            <c:dLbl>
              <c:idx val="9"/>
              <c:layout>
                <c:manualLayout>
                  <c:x val="0.19877988467231272"/>
                  <c:y val="-6.9057472607030202E-3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0.21430705728037391"/>
                  <c:y val="2.547401649160588E-2"/>
                </c:manualLayout>
              </c:layout>
              <c:showVal val="1"/>
              <c:showCatName val="1"/>
              <c:showPercent val="1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CatName val="1"/>
            <c:showPercent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Лист1!$A$2:$A$11</c:f>
              <c:strCache>
                <c:ptCount val="10"/>
                <c:pt idx="0">
                  <c:v>Зарплата и начисления</c:v>
                </c:pt>
                <c:pt idx="1">
                  <c:v>Прочие выплаты</c:v>
                </c:pt>
                <c:pt idx="2">
                  <c:v>Транспортные услуги и связь</c:v>
                </c:pt>
                <c:pt idx="3">
                  <c:v>Коммунальные услуги</c:v>
                </c:pt>
                <c:pt idx="4">
                  <c:v>Работы, услуги по содержанию имущества</c:v>
                </c:pt>
                <c:pt idx="5">
                  <c:v>Прочие работы, услуги</c:v>
                </c:pt>
                <c:pt idx="6">
                  <c:v>Субсидии организациям, кроме муниципальных</c:v>
                </c:pt>
                <c:pt idx="7">
                  <c:v>Пособия и др.выплаты гражданам</c:v>
                </c:pt>
                <c:pt idx="8">
                  <c:v>Приобретение основных средств</c:v>
                </c:pt>
                <c:pt idx="9">
                  <c:v>Увеличение стоимости МЗ</c:v>
                </c:pt>
              </c:strCache>
            </c:strRef>
          </c:cat>
          <c:val>
            <c:numRef>
              <c:f>Лист1!$B$2:$B$11</c:f>
              <c:numCache>
                <c:formatCode>#,##0</c:formatCode>
                <c:ptCount val="10"/>
                <c:pt idx="0">
                  <c:v>847082</c:v>
                </c:pt>
                <c:pt idx="1">
                  <c:v>48535</c:v>
                </c:pt>
                <c:pt idx="2">
                  <c:v>17734</c:v>
                </c:pt>
                <c:pt idx="3">
                  <c:v>57634</c:v>
                </c:pt>
                <c:pt idx="4">
                  <c:v>150941</c:v>
                </c:pt>
                <c:pt idx="5">
                  <c:v>78264</c:v>
                </c:pt>
                <c:pt idx="6">
                  <c:v>21471</c:v>
                </c:pt>
                <c:pt idx="7">
                  <c:v>21388</c:v>
                </c:pt>
                <c:pt idx="8">
                  <c:v>102141</c:v>
                </c:pt>
                <c:pt idx="9">
                  <c:v>20397</c:v>
                </c:pt>
              </c:numCache>
            </c:numRef>
          </c:val>
        </c:ser>
        <c:dLbls>
          <c:showVal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6"/>
  <c:chart>
    <c:autoTitleDeleted val="1"/>
    <c:view3D>
      <c:rotX val="30"/>
      <c:perspective val="30"/>
    </c:view3D>
    <c:floor>
      <c:spPr>
        <a:noFill/>
        <a:ln w="9525" cap="flat" cmpd="sng" algn="ctr">
          <a:solidFill>
            <a:schemeClr val="tx1">
              <a:tint val="75000"/>
              <a:shade val="95000"/>
              <a:satMod val="105000"/>
            </a:schemeClr>
          </a:solidFill>
          <a:prstDash val="solid"/>
          <a:round/>
        </a:ln>
        <a:effectLst/>
        <a:sp3d contourW="9525">
          <a:contourClr>
            <a:schemeClr val="tx1">
              <a:tint val="75000"/>
              <a:shade val="95000"/>
              <a:satMod val="105000"/>
            </a:schemeClr>
          </a:contourClr>
        </a:sp3d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9352374825736221"/>
          <c:y val="0.23521718550183143"/>
          <c:w val="0.78286507592346377"/>
          <c:h val="0.7647828144981728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spPr>
              <a:solidFill>
                <a:schemeClr val="accent4">
                  <a:tint val="48000"/>
                </a:schemeClr>
              </a:solidFill>
              <a:ln>
                <a:noFill/>
              </a:ln>
              <a:effectLst/>
              <a:sp3d/>
            </c:spPr>
          </c:dPt>
          <c:dPt>
            <c:idx val="1"/>
            <c:spPr>
              <a:solidFill>
                <a:schemeClr val="accent4">
                  <a:tint val="65000"/>
                </a:schemeClr>
              </a:solidFill>
              <a:ln>
                <a:noFill/>
              </a:ln>
              <a:effectLst/>
              <a:sp3d/>
            </c:spPr>
          </c:dPt>
          <c:dPt>
            <c:idx val="2"/>
            <c:spPr>
              <a:solidFill>
                <a:schemeClr val="accent4">
                  <a:tint val="83000"/>
                </a:schemeClr>
              </a:solidFill>
              <a:ln>
                <a:noFill/>
              </a:ln>
              <a:effectLst/>
              <a:sp3d/>
            </c:spPr>
          </c:dPt>
          <c:dPt>
            <c:idx val="3"/>
            <c:spPr>
              <a:solidFill>
                <a:schemeClr val="accent4"/>
              </a:solidFill>
              <a:ln>
                <a:noFill/>
              </a:ln>
              <a:effectLst/>
              <a:sp3d/>
            </c:spPr>
          </c:dPt>
          <c:dPt>
            <c:idx val="4"/>
            <c:spPr>
              <a:solidFill>
                <a:schemeClr val="accent4">
                  <a:shade val="82000"/>
                </a:schemeClr>
              </a:solidFill>
              <a:ln>
                <a:noFill/>
              </a:ln>
              <a:effectLst/>
              <a:sp3d/>
            </c:spPr>
          </c:dPt>
          <c:dPt>
            <c:idx val="5"/>
            <c:spPr>
              <a:solidFill>
                <a:schemeClr val="accent4">
                  <a:shade val="65000"/>
                </a:schemeClr>
              </a:solidFill>
              <a:ln>
                <a:noFill/>
              </a:ln>
              <a:effectLst/>
              <a:sp3d/>
            </c:spPr>
          </c:dPt>
          <c:dPt>
            <c:idx val="6"/>
            <c:spPr>
              <a:solidFill>
                <a:schemeClr val="accent4">
                  <a:shade val="47000"/>
                </a:schemeClr>
              </a:solidFill>
              <a:ln>
                <a:noFill/>
              </a:ln>
              <a:effectLst/>
              <a:sp3d/>
            </c:spPr>
          </c:dPt>
          <c:dLbls>
            <c:dLbl>
              <c:idx val="1"/>
              <c:layout>
                <c:manualLayout>
                  <c:x val="-7.5130989029892833E-2"/>
                  <c:y val="9.0921760062664267E-2"/>
                </c:manualLayout>
              </c:layout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1452303910676595"/>
                  <c:y val="-2.1710140486294955E-2"/>
                </c:manualLayout>
              </c:layout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14934496525475663"/>
                  <c:y val="-0.15763708591253842"/>
                </c:manualLayout>
              </c:layout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2.8616332056294842E-2"/>
                  <c:y val="-0.12250322109869115"/>
                </c:manualLayout>
              </c:layout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12658763721593658"/>
                  <c:y val="-0.14419524839194614"/>
                </c:manualLayout>
              </c:layout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.26336074665538955"/>
                  <c:y val="-0.12034664215594316"/>
                </c:manualLayout>
              </c:layout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0.26781343291605592"/>
                  <c:y val="-2.3410562690038338E-2"/>
                </c:manualLayout>
              </c:layout>
              <c:showCatName val="1"/>
              <c:showPercent val="1"/>
            </c:dLbl>
            <c:dLbl>
              <c:idx val="8"/>
              <c:tx>
                <c:rich>
                  <a:bodyPr/>
                  <a:lstStyle/>
                  <a:p>
                    <a:r>
                      <a:rPr lang="ru-RU" dirty="0" smtClean="0"/>
                      <a:t>Приобретение</a:t>
                    </a:r>
                    <a:r>
                      <a:rPr lang="ru-RU" baseline="0" dirty="0" smtClean="0"/>
                      <a:t> основных средств</a:t>
                    </a:r>
                    <a:r>
                      <a:rPr lang="ru-RU" dirty="0" smtClean="0"/>
                      <a:t>;</a:t>
                    </a:r>
                  </a:p>
                  <a:p>
                    <a:r>
                      <a:rPr lang="ru-RU" dirty="0" smtClean="0"/>
                      <a:t>164 043; 11,0</a:t>
                    </a:r>
                    <a:r>
                      <a:rPr lang="ru-RU" dirty="0"/>
                      <a:t>%</a:t>
                    </a:r>
                  </a:p>
                </c:rich>
              </c:tx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0.12624090154857345"/>
                  <c:y val="-3.2726295703583916E-2"/>
                </c:manualLayout>
              </c:layout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0.21430705728037391"/>
                  <c:y val="2.547401649160588E-2"/>
                </c:manualLayout>
              </c:layout>
              <c:showCatName val="1"/>
              <c:showPercent val="1"/>
              <c:extLst>
                <c:ext xmlns:c15="http://schemas.microsoft.com/office/drawing/2012/chart" uri="{CE6537A1-D6FC-4f65-9D91-7224C49458BB}"/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CatName val="1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shade val="95000"/>
                      <a:satMod val="105000"/>
                    </a:schemeClr>
                  </a:solidFill>
                  <a:prstDash val="solid"/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Лист1!$A$2:$A$9</c:f>
              <c:strCache>
                <c:ptCount val="8"/>
                <c:pt idx="0">
                  <c:v>Зарплата и начисления</c:v>
                </c:pt>
                <c:pt idx="1">
                  <c:v>Прочие расходы и выплаты</c:v>
                </c:pt>
                <c:pt idx="2">
                  <c:v>Транспортные услуги и связь</c:v>
                </c:pt>
                <c:pt idx="3">
                  <c:v>Коммунальные услуги</c:v>
                </c:pt>
                <c:pt idx="4">
                  <c:v>Работы, услуги по содержанию имущества</c:v>
                </c:pt>
                <c:pt idx="5">
                  <c:v>Прочие работы, услуги</c:v>
                </c:pt>
                <c:pt idx="6">
                  <c:v>Приобретение основных средств</c:v>
                </c:pt>
                <c:pt idx="7">
                  <c:v>Увеличение стоимости МЗ</c:v>
                </c:pt>
              </c:strCache>
            </c:strRef>
          </c:cat>
          <c:val>
            <c:numRef>
              <c:f>Лист1!$B$2:$B$9</c:f>
              <c:numCache>
                <c:formatCode>#,##0.0</c:formatCode>
                <c:ptCount val="8"/>
                <c:pt idx="0">
                  <c:v>565109.30000000005</c:v>
                </c:pt>
                <c:pt idx="1">
                  <c:v>35678.5</c:v>
                </c:pt>
                <c:pt idx="2">
                  <c:v>3916</c:v>
                </c:pt>
                <c:pt idx="3">
                  <c:v>48940.6</c:v>
                </c:pt>
                <c:pt idx="4">
                  <c:v>47981.8</c:v>
                </c:pt>
                <c:pt idx="5">
                  <c:v>42592.9</c:v>
                </c:pt>
                <c:pt idx="6">
                  <c:v>22038.799999999996</c:v>
                </c:pt>
                <c:pt idx="7">
                  <c:v>15051.7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Лист1!$B$1</c15:sqref>
                        </c15:formulaRef>
                      </c:ext>
                    </c:extLst>
                    <c:strCache>
                      <c:ptCount val="1"/>
                      <c:pt idx="0">
                        <c:v>Продажи</c:v>
                      </c:pt>
                    </c:strCache>
                  </c:strRef>
                </c15:tx>
              </c15:filteredSeriesTitle>
            </c:ext>
          </c:extLst>
        </c:ser>
        <c:dLbls>
          <c:showVal val="1"/>
        </c:dLbls>
      </c:pie3DChart>
      <c:spPr>
        <a:noFill/>
        <a:ln>
          <a:noFill/>
        </a:ln>
        <a:effectLst/>
      </c:spPr>
    </c:plotArea>
    <c:plotVisOnly val="1"/>
    <c:dispBlanksAs val="zero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roundedCorners val="1"/>
  <c:style val="31"/>
  <c:chart>
    <c:autoTitleDeleted val="1"/>
    <c:view3D>
      <c:rotX val="10"/>
      <c:rotY val="0"/>
      <c:rAngAx val="1"/>
    </c:view3D>
    <c:plotArea>
      <c:layout/>
      <c:bar3DChart>
        <c:barDir val="col"/>
        <c:grouping val="standar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целевой показатель среднемесячной зарплаты</c:v>
                </c:pt>
              </c:strCache>
            </c:strRef>
          </c:tx>
          <c:spPr>
            <a:solidFill>
              <a:srgbClr val="002060"/>
            </a:solidFill>
          </c:spPr>
          <c:invertIfNegative val="1"/>
          <c:dLbls>
            <c:dLbl>
              <c:idx val="0"/>
              <c:layout>
                <c:manualLayout>
                  <c:x val="0"/>
                  <c:y val="7.8222025127355779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57 225,6</a:t>
                    </a:r>
                    <a:endParaRPr lang="en-US" dirty="0"/>
                  </a:p>
                </c:rich>
              </c:tx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777777777777803E-3"/>
                  <c:y val="8.2658131986892452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56 057,5</a:t>
                    </a:r>
                    <a:endParaRPr lang="en-US" dirty="0"/>
                  </a:p>
                </c:rich>
              </c:tx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4.1666666666666683E-3"/>
                  <c:y val="9.4352599558582759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 </a:t>
                    </a:r>
                    <a:r>
                      <a:rPr lang="ru-RU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47 995,4</a:t>
                    </a:r>
                    <a:endParaRPr lang="en-US" dirty="0"/>
                  </a:p>
                </c:rich>
              </c:tx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3888888888888941E-3"/>
                  <c:y val="7.1435673587739362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51 759,4</a:t>
                    </a:r>
                    <a:endParaRPr lang="en-US" dirty="0"/>
                  </a:p>
                </c:rich>
              </c:tx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педагоги общего образования</c:v>
                </c:pt>
                <c:pt idx="1">
                  <c:v>педагоги доп. образования</c:v>
                </c:pt>
                <c:pt idx="2">
                  <c:v>педагоги дошкольного образования</c:v>
                </c:pt>
                <c:pt idx="3">
                  <c:v>работники культуры</c:v>
                </c:pt>
              </c:strCache>
            </c:strRef>
          </c:cat>
          <c:val>
            <c:numRef>
              <c:f>Лист1!$B$2:$B$5</c:f>
              <c:numCache>
                <c:formatCode>_-* #,##0.0_р_._-;\-* #,##0.0_р_._-;_-* "-"??_р_._-;_-@_-</c:formatCode>
                <c:ptCount val="4"/>
                <c:pt idx="0">
                  <c:v>57204.7</c:v>
                </c:pt>
                <c:pt idx="1">
                  <c:v>46105.9</c:v>
                </c:pt>
                <c:pt idx="2">
                  <c:v>47257.8</c:v>
                </c:pt>
                <c:pt idx="3">
                  <c:v>39357.699999999997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фактическая среднемесячная зарплата</c:v>
                </c:pt>
              </c:strCache>
            </c:strRef>
          </c:tx>
          <c:spPr>
            <a:solidFill>
              <a:srgbClr val="00B0F0"/>
            </a:solidFill>
          </c:spPr>
          <c:invertIfNegative val="1"/>
          <c:dLbls>
            <c:dLbl>
              <c:idx val="0"/>
              <c:layout>
                <c:manualLayout>
                  <c:x val="1.2731334408020195E-17"/>
                  <c:y val="4.0296194762577217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57 590,2</a:t>
                    </a:r>
                    <a:endParaRPr lang="en-US" dirty="0"/>
                  </a:p>
                </c:rich>
              </c:tx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5.5555555555555558E-3"/>
                  <c:y val="4.7407287955973564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 </a:t>
                    </a:r>
                    <a:r>
                      <a:rPr lang="ru-RU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56 057,4</a:t>
                    </a:r>
                    <a:endParaRPr lang="en-US" dirty="0"/>
                  </a:p>
                </c:rich>
              </c:tx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8.3333333333333367E-3"/>
                  <c:y val="3.605517076230725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 </a:t>
                    </a:r>
                    <a:r>
                      <a:rPr lang="ru-RU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47 995,4</a:t>
                    </a:r>
                    <a:endParaRPr lang="en-US" dirty="0"/>
                  </a:p>
                </c:rich>
              </c:tx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2.777777777777803E-3"/>
                  <c:y val="4.7407287955973584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 </a:t>
                    </a:r>
                    <a:r>
                      <a:rPr lang="ru-RU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51 759,4</a:t>
                    </a:r>
                    <a:endParaRPr lang="en-US" dirty="0"/>
                  </a:p>
                </c:rich>
              </c:tx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педагоги общего образования</c:v>
                </c:pt>
                <c:pt idx="1">
                  <c:v>педагоги доп. образования</c:v>
                </c:pt>
                <c:pt idx="2">
                  <c:v>педагоги дошкольного образования</c:v>
                </c:pt>
                <c:pt idx="3">
                  <c:v>работники культуры</c:v>
                </c:pt>
              </c:strCache>
            </c:strRef>
          </c:cat>
          <c:val>
            <c:numRef>
              <c:f>Лист1!$C$2:$C$5</c:f>
              <c:numCache>
                <c:formatCode>_-* #,##0.0_р_._-;\-* #,##0.0_р_._-;_-* "-"??_р_._-;_-@_-</c:formatCode>
                <c:ptCount val="4"/>
                <c:pt idx="0">
                  <c:v>57204.7</c:v>
                </c:pt>
                <c:pt idx="1">
                  <c:v>46101.3</c:v>
                </c:pt>
                <c:pt idx="2">
                  <c:v>47210.689999999995</c:v>
                </c:pt>
                <c:pt idx="3">
                  <c:v>39357.699999999997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</c:extLst>
        </c:ser>
        <c:dLbls>
          <c:showVal val="1"/>
        </c:dLbls>
        <c:gapWidth val="75"/>
        <c:shape val="box"/>
        <c:axId val="72164096"/>
        <c:axId val="72165632"/>
        <c:axId val="70420224"/>
      </c:bar3DChart>
      <c:catAx>
        <c:axId val="72164096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72165632"/>
        <c:crosses val="autoZero"/>
        <c:auto val="1"/>
        <c:lblAlgn val="ctr"/>
        <c:lblOffset val="100"/>
        <c:noMultiLvlLbl val="1"/>
      </c:catAx>
      <c:valAx>
        <c:axId val="72165632"/>
        <c:scaling>
          <c:orientation val="minMax"/>
        </c:scaling>
        <c:axPos val="l"/>
        <c:numFmt formatCode="_-* #,##0.0_р_._-;\-* #,##0.0_р_._-;_-* &quot;-&quot;??_р_._-;_-@_-" sourceLinked="1"/>
        <c:majorTickMark val="none"/>
        <c:tickLblPos val="none"/>
        <c:crossAx val="72164096"/>
        <c:crosses val="autoZero"/>
        <c:crossBetween val="between"/>
      </c:valAx>
      <c:serAx>
        <c:axId val="70420224"/>
        <c:scaling>
          <c:orientation val="minMax"/>
        </c:scaling>
        <c:delete val="1"/>
        <c:axPos val="b"/>
        <c:majorTickMark val="none"/>
        <c:tickLblPos val="none"/>
        <c:crossAx val="72165632"/>
        <c:crosses val="autoZero"/>
      </c:serAx>
    </c:plotArea>
    <c:legend>
      <c:legendPos val="b"/>
      <c:layout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2014 год</c:v>
                </c:pt>
              </c:strCache>
            </c:strRef>
          </c:tx>
          <c:dLbls>
            <c:dLbl>
              <c:idx val="0"/>
              <c:layout>
                <c:manualLayout>
                  <c:x val="4.1666666666666683E-3"/>
                  <c:y val="0.28502415458937197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образование</c:v>
                </c:pt>
                <c:pt idx="1">
                  <c:v>культура</c:v>
                </c:pt>
                <c:pt idx="2">
                  <c:v>спорт</c:v>
                </c:pt>
                <c:pt idx="3">
                  <c:v>социальная политика</c:v>
                </c:pt>
                <c:pt idx="4">
                  <c:v>здравоохранение</c:v>
                </c:pt>
              </c:strCache>
            </c:str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629673.9</c:v>
                </c:pt>
                <c:pt idx="1">
                  <c:v>48921.4</c:v>
                </c:pt>
                <c:pt idx="2">
                  <c:v>81513.8</c:v>
                </c:pt>
                <c:pt idx="3">
                  <c:v>79982.899999999994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2015 год</c:v>
                </c:pt>
              </c:strCache>
            </c:strRef>
          </c:tx>
          <c:dLbls>
            <c:dLbl>
              <c:idx val="0"/>
              <c:layout>
                <c:manualLayout>
                  <c:x val="2.7777777777778113E-3"/>
                  <c:y val="0.3768115942029013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5.5555555555555558E-3"/>
                  <c:y val="-1.4492753623188409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5.5555555555555558E-3"/>
                  <c:y val="-4.8309178743960865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образование</c:v>
                </c:pt>
                <c:pt idx="1">
                  <c:v>культура</c:v>
                </c:pt>
                <c:pt idx="2">
                  <c:v>спорт</c:v>
                </c:pt>
                <c:pt idx="3">
                  <c:v>социальная политика</c:v>
                </c:pt>
                <c:pt idx="4">
                  <c:v>здравоохранение</c:v>
                </c:pt>
              </c:strCache>
            </c:strRef>
          </c:cat>
          <c:val>
            <c:numRef>
              <c:f>Лист1!$C$2:$C$6</c:f>
              <c:numCache>
                <c:formatCode>#,##0.0</c:formatCode>
                <c:ptCount val="5"/>
                <c:pt idx="0">
                  <c:v>664475.30000000005</c:v>
                </c:pt>
                <c:pt idx="1">
                  <c:v>46142.5</c:v>
                </c:pt>
                <c:pt idx="2">
                  <c:v>80682.600000000006</c:v>
                </c:pt>
                <c:pt idx="3">
                  <c:v>88623.2</c:v>
                </c:pt>
                <c:pt idx="4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2016 год</c:v>
                </c:pt>
              </c:strCache>
            </c:strRef>
          </c:tx>
          <c:dLbls>
            <c:dLbl>
              <c:idx val="0"/>
              <c:layout>
                <c:manualLayout>
                  <c:x val="1.3888888888888996E-3"/>
                  <c:y val="0.3792270531400968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2500000000000001E-2"/>
                  <c:y val="-1.9323671497584741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2500000000000001E-2"/>
                  <c:y val="4.830917874396135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образование</c:v>
                </c:pt>
                <c:pt idx="1">
                  <c:v>культура</c:v>
                </c:pt>
                <c:pt idx="2">
                  <c:v>спорт</c:v>
                </c:pt>
                <c:pt idx="3">
                  <c:v>социальная политика</c:v>
                </c:pt>
                <c:pt idx="4">
                  <c:v>здравоохранение</c:v>
                </c:pt>
              </c:strCache>
            </c:strRef>
          </c:cat>
          <c:val>
            <c:numRef>
              <c:f>Лист1!$D$2:$D$6</c:f>
              <c:numCache>
                <c:formatCode>#,##0.0</c:formatCode>
                <c:ptCount val="5"/>
                <c:pt idx="0">
                  <c:v>667755.80000000005</c:v>
                </c:pt>
                <c:pt idx="1">
                  <c:v>61172.9</c:v>
                </c:pt>
                <c:pt idx="2">
                  <c:v>86406</c:v>
                </c:pt>
                <c:pt idx="3">
                  <c:v>158385.9</c:v>
                </c:pt>
                <c:pt idx="4">
                  <c:v>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2017 год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0.3792270531400968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2500000000000001E-2"/>
                  <c:y val="-2.173913043478261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2500000000000101E-2"/>
                  <c:y val="-7.2463768115942732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 algn="ctr" rtl="0">
                  <a:defRPr lang="ru-RU" sz="1800" b="1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образование</c:v>
                </c:pt>
                <c:pt idx="1">
                  <c:v>культура</c:v>
                </c:pt>
                <c:pt idx="2">
                  <c:v>спорт</c:v>
                </c:pt>
                <c:pt idx="3">
                  <c:v>социальная политика</c:v>
                </c:pt>
                <c:pt idx="4">
                  <c:v>здравоохранение</c:v>
                </c:pt>
              </c:strCache>
            </c:strRef>
          </c:cat>
          <c:val>
            <c:numRef>
              <c:f>Лист1!$E$2:$E$6</c:f>
              <c:numCache>
                <c:formatCode>#,##0.0</c:formatCode>
                <c:ptCount val="5"/>
                <c:pt idx="0">
                  <c:v>659182</c:v>
                </c:pt>
                <c:pt idx="1">
                  <c:v>67211.199999999997</c:v>
                </c:pt>
                <c:pt idx="2">
                  <c:v>92636.800000000003</c:v>
                </c:pt>
                <c:pt idx="3">
                  <c:v>50955.1</c:v>
                </c:pt>
                <c:pt idx="4">
                  <c:v>444.5</c:v>
                </c:pt>
              </c:numCache>
            </c:numRef>
          </c:val>
        </c:ser>
        <c:dLbls>
          <c:showVal val="1"/>
        </c:dLbls>
        <c:shape val="box"/>
        <c:axId val="73378432"/>
        <c:axId val="73400704"/>
        <c:axId val="0"/>
      </c:bar3DChart>
      <c:catAx>
        <c:axId val="7337843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5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73400704"/>
        <c:crosses val="autoZero"/>
        <c:auto val="1"/>
        <c:lblAlgn val="ctr"/>
        <c:lblOffset val="100"/>
      </c:catAx>
      <c:valAx>
        <c:axId val="73400704"/>
        <c:scaling>
          <c:orientation val="minMax"/>
        </c:scaling>
        <c:delete val="1"/>
        <c:axPos val="l"/>
        <c:majorGridlines/>
        <c:numFmt formatCode="#,##0.0" sourceLinked="1"/>
        <c:tickLblPos val="none"/>
        <c:crossAx val="73378432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 01.01.2017</c:v>
                </c:pt>
              </c:strCache>
            </c:strRef>
          </c:tx>
          <c:dLbls>
            <c:dLbl>
              <c:idx val="0"/>
              <c:layout>
                <c:manualLayout>
                  <c:x val="-3.2944081142399582E-3"/>
                  <c:y val="0.306191333419056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2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задолженность</c:v>
                </c:pt>
              </c:strCache>
            </c:strRef>
          </c:cat>
          <c:val>
            <c:numRef>
              <c:f>Лист1!$B$2</c:f>
              <c:numCache>
                <c:formatCode>#,##0.0</c:formatCode>
                <c:ptCount val="1"/>
                <c:pt idx="0">
                  <c:v>30712.7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 01.01.2018</c:v>
                </c:pt>
              </c:strCache>
            </c:strRef>
          </c:tx>
          <c:dLbls>
            <c:dLbl>
              <c:idx val="0"/>
              <c:layout>
                <c:manualLayout>
                  <c:x val="1.9774011299435151E-2"/>
                  <c:y val="0.31819883669039178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2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задолженность</c:v>
                </c:pt>
              </c:strCache>
            </c:strRef>
          </c:cat>
          <c:val>
            <c:numRef>
              <c:f>Лист1!$C$2</c:f>
              <c:numCache>
                <c:formatCode>#,##0.0</c:formatCode>
                <c:ptCount val="1"/>
                <c:pt idx="0">
                  <c:v>35055.699999999997</c:v>
                </c:pt>
              </c:numCache>
            </c:numRef>
          </c:val>
        </c:ser>
        <c:dLbls>
          <c:showVal val="1"/>
        </c:dLbls>
        <c:shape val="box"/>
        <c:axId val="73660672"/>
        <c:axId val="74199040"/>
        <c:axId val="0"/>
      </c:bar3DChart>
      <c:catAx>
        <c:axId val="73660672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74199040"/>
        <c:crosses val="autoZero"/>
        <c:auto val="1"/>
        <c:lblAlgn val="ctr"/>
        <c:lblOffset val="100"/>
      </c:catAx>
      <c:valAx>
        <c:axId val="74199040"/>
        <c:scaling>
          <c:orientation val="minMax"/>
          <c:min val="0"/>
        </c:scaling>
        <c:axPos val="l"/>
        <c:majorGridlines/>
        <c:numFmt formatCode="#,##0.0" sourceLinked="1"/>
        <c:tickLblPos val="none"/>
        <c:crossAx val="73660672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sideWall>
      <c:spPr>
        <a:noFill/>
      </c:spPr>
    </c:sideWall>
    <c:backWall>
      <c:spPr>
        <a:noFill/>
      </c:spPr>
    </c:backWall>
    <c:plotArea>
      <c:layout>
        <c:manualLayout>
          <c:layoutTarget val="inner"/>
          <c:xMode val="edge"/>
          <c:yMode val="edge"/>
          <c:x val="0"/>
          <c:y val="0.14034721374983344"/>
          <c:w val="0.93567251461988721"/>
          <c:h val="0.7629435406672000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 01.01.2017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45000"/>
                    <a:satMod val="155000"/>
                  </a:schemeClr>
                </a:gs>
                <a:gs pos="60000">
                  <a:schemeClr val="accent4">
                    <a:shade val="95000"/>
                    <a:satMod val="150000"/>
                  </a:schemeClr>
                </a:gs>
                <a:gs pos="100000">
                  <a:schemeClr val="accent4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4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dLbls>
            <c:dLbl>
              <c:idx val="0"/>
              <c:layout>
                <c:manualLayout>
                  <c:x val="2.5468577533436919E-2"/>
                  <c:y val="0.44874816615556135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задолженность</c:v>
                </c:pt>
              </c:strCache>
            </c:strRef>
          </c:cat>
          <c:val>
            <c:numRef>
              <c:f>Лист1!$B$2</c:f>
              <c:numCache>
                <c:formatCode>#,##0.0</c:formatCode>
                <c:ptCount val="1"/>
                <c:pt idx="0">
                  <c:v>124845.5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 01.01.2018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45000"/>
                    <a:satMod val="155000"/>
                  </a:schemeClr>
                </a:gs>
                <a:gs pos="60000">
                  <a:schemeClr val="accent3">
                    <a:shade val="95000"/>
                    <a:satMod val="150000"/>
                  </a:schemeClr>
                </a:gs>
                <a:gs pos="100000">
                  <a:schemeClr val="accent3">
                    <a:tint val="87000"/>
                    <a:satMod val="250000"/>
                  </a:schemeClr>
                </a:gs>
              </a:gsLst>
              <a:lin ang="16200000" scaled="0"/>
            </a:gradFill>
            <a:ln w="9525" cap="flat" cmpd="sng" algn="ctr">
              <a:solidFill>
                <a:schemeClr val="accent3">
                  <a:satMod val="150000"/>
                </a:schemeClr>
              </a:solidFill>
              <a:prstDash val="solid"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</c:spPr>
          <c:dLbls>
            <c:dLbl>
              <c:idx val="0"/>
              <c:layout>
                <c:manualLayout>
                  <c:x val="2.085057076189584E-2"/>
                  <c:y val="9.1688845871850763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задолженность</c:v>
                </c:pt>
              </c:strCache>
            </c:strRef>
          </c:cat>
          <c:val>
            <c:numRef>
              <c:f>Лист1!$C$2</c:f>
              <c:numCache>
                <c:formatCode>#,##0.0</c:formatCode>
                <c:ptCount val="1"/>
                <c:pt idx="0">
                  <c:v>25863.599999999991</c:v>
                </c:pt>
              </c:numCache>
            </c:numRef>
          </c:val>
        </c:ser>
        <c:dLbls/>
        <c:shape val="box"/>
        <c:axId val="74245248"/>
        <c:axId val="74246784"/>
        <c:axId val="0"/>
      </c:bar3DChart>
      <c:catAx>
        <c:axId val="74245248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74246784"/>
        <c:crosses val="autoZero"/>
        <c:auto val="1"/>
        <c:lblAlgn val="ctr"/>
        <c:lblOffset val="100"/>
      </c:catAx>
      <c:valAx>
        <c:axId val="74246784"/>
        <c:scaling>
          <c:orientation val="minMax"/>
          <c:min val="0"/>
        </c:scaling>
        <c:axPos val="l"/>
        <c:majorGridlines/>
        <c:numFmt formatCode="#,##0.0" sourceLinked="1"/>
        <c:tickLblPos val="none"/>
        <c:crossAx val="74245248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7.7854445825850729E-2"/>
          <c:y val="6.7624575363881195E-2"/>
          <c:w val="0.85306303817286011"/>
          <c:h val="8.1547268436709328E-2"/>
        </c:manualLayout>
      </c:layout>
      <c:txPr>
        <a:bodyPr/>
        <a:lstStyle/>
        <a:p>
          <a:pPr>
            <a:defRPr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 b="1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6"/>
  <c:chart>
    <c:title>
      <c:tx>
        <c:rich>
          <a:bodyPr/>
          <a:lstStyle/>
          <a:p>
            <a:pP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Структура нецелевых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поступлений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29847725252749696"/>
          <c:y val="0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14346732668056295"/>
          <c:w val="1"/>
          <c:h val="0.8565326200171876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нецелевых доходов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dPt>
            <c:idx val="0"/>
            <c:spPr>
              <a:gradFill flip="none" rotWithShape="1">
                <a:gsLst>
                  <a:gs pos="0">
                    <a:schemeClr val="bg2">
                      <a:lumMod val="90000"/>
                      <a:shade val="30000"/>
                      <a:satMod val="115000"/>
                      <a:tint val="66000"/>
                      <a:satMod val="160000"/>
                    </a:schemeClr>
                  </a:gs>
                  <a:gs pos="50000">
                    <a:schemeClr val="bg2">
                      <a:lumMod val="90000"/>
                      <a:shade val="30000"/>
                      <a:satMod val="115000"/>
                      <a:tint val="44500"/>
                      <a:satMod val="160000"/>
                    </a:schemeClr>
                  </a:gs>
                  <a:gs pos="100000">
                    <a:schemeClr val="bg2">
                      <a:lumMod val="90000"/>
                      <a:shade val="30000"/>
                      <a:satMod val="115000"/>
                      <a:tint val="23500"/>
                      <a:satMod val="160000"/>
                    </a:schemeClr>
                  </a:gs>
                </a:gsLst>
                <a:lin ang="2700000" scaled="1"/>
                <a:tileRect/>
              </a:gradFill>
            </c:spPr>
          </c:dPt>
          <c:dPt>
            <c:idx val="1"/>
            <c:spPr>
              <a:gradFill flip="none" rotWithShape="1">
                <a:gsLst>
                  <a:gs pos="0">
                    <a:schemeClr val="tx2">
                      <a:lumMod val="40000"/>
                      <a:lumOff val="60000"/>
                      <a:tint val="66000"/>
                      <a:satMod val="160000"/>
                    </a:schemeClr>
                  </a:gs>
                  <a:gs pos="50000">
                    <a:schemeClr val="tx2">
                      <a:lumMod val="40000"/>
                      <a:lumOff val="60000"/>
                      <a:tint val="44500"/>
                      <a:satMod val="160000"/>
                    </a:schemeClr>
                  </a:gs>
                  <a:gs pos="100000">
                    <a:schemeClr val="tx2">
                      <a:lumMod val="40000"/>
                      <a:lumOff val="60000"/>
                      <a:tint val="23500"/>
                      <a:satMod val="160000"/>
                    </a:schemeClr>
                  </a:gs>
                </a:gsLst>
                <a:lin ang="2700000" scaled="1"/>
                <a:tileRect/>
              </a:gradFill>
            </c:spPr>
          </c:dPt>
          <c:dLbls>
            <c:dLbl>
              <c:idx val="0"/>
              <c:layout>
                <c:manualLayout>
                  <c:x val="-0.16774416557882457"/>
                  <c:y val="5.8615819685571217E-2"/>
                </c:manualLayout>
              </c:layout>
              <c:spPr/>
              <c:txPr>
                <a:bodyPr/>
                <a:lstStyle/>
                <a:p>
                  <a:pPr>
                    <a:defRPr sz="1600" b="1" baseline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Val val="1"/>
              <c:showCatName val="1"/>
              <c:showPercent val="1"/>
            </c:dLbl>
            <c:dLbl>
              <c:idx val="1"/>
              <c:layout>
                <c:manualLayout>
                  <c:x val="0.33578560715476058"/>
                  <c:y val="-0.22852171417376693"/>
                </c:manualLayout>
              </c:layout>
              <c:spPr/>
              <c:txPr>
                <a:bodyPr/>
                <a:lstStyle/>
                <a:p>
                  <a:pPr>
                    <a:defRPr sz="1600" b="1" baseline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21724799675036108"/>
                  <c:y val="0.10558827809563139"/>
                </c:manualLayout>
              </c:layout>
              <c:showVal val="1"/>
              <c:showCatName val="1"/>
              <c:showPercent val="1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 baseline="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CatName val="1"/>
            <c:showPercent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собствен-ные</c:v>
                </c:pt>
                <c:pt idx="1">
                  <c:v>доп.норматив</c:v>
                </c:pt>
                <c:pt idx="2">
                  <c:v>дотации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304166.90000000002</c:v>
                </c:pt>
                <c:pt idx="1">
                  <c:v>262907.5</c:v>
                </c:pt>
                <c:pt idx="2">
                  <c:v>173159.9</c:v>
                </c:pt>
              </c:numCache>
            </c:numRef>
          </c:val>
        </c:ser>
        <c:dLbls>
          <c:showVal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18805130629691341"/>
          <c:y val="5.9212607763502532E-2"/>
          <c:w val="0.7996763949111847"/>
          <c:h val="0.84614963693662748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Фактическое исполнение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9.4337348899794383E-3"/>
                  <c:y val="-2.4645717806531298E-3"/>
                </c:manualLayout>
              </c:layout>
              <c:dLblPos val="outEnd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5220461084869924E-3"/>
                  <c:y val="-4.4260059246676734E-3"/>
                </c:manualLayout>
              </c:layout>
              <c:dLblPos val="outEnd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8.5106776676848795E-4"/>
                  <c:y val="2.4645600936101966E-3"/>
                </c:manualLayout>
              </c:layout>
              <c:dLblPos val="outEnd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4725656517800979E-2"/>
                  <c:y val="7.3937153419593414E-3"/>
                </c:manualLayout>
              </c:layout>
              <c:dLblPos val="outEnd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5.4857347444139514E-3"/>
                  <c:y val="1.1693907639860118E-2"/>
                </c:manualLayout>
              </c:layout>
              <c:dLblPos val="outEnd"/>
              <c:showVal val="1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inBase"/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Прочие</c:v>
                </c:pt>
                <c:pt idx="1">
                  <c:v>Имущество</c:v>
                </c:pt>
                <c:pt idx="2">
                  <c:v>Спец.
режимы</c:v>
                </c:pt>
                <c:pt idx="3">
                  <c:v>Акцизы</c:v>
                </c:pt>
                <c:pt idx="4">
                  <c:v>2-НДФЛ</c:v>
                </c:pt>
              </c:strCache>
            </c:strRef>
          </c:cat>
          <c:val>
            <c:numRef>
              <c:f>Лист1!$B$2:$B$6</c:f>
              <c:numCache>
                <c:formatCode>#,##0.00</c:formatCode>
                <c:ptCount val="5"/>
                <c:pt idx="0">
                  <c:v>1660</c:v>
                </c:pt>
                <c:pt idx="1">
                  <c:v>14825.3</c:v>
                </c:pt>
                <c:pt idx="2">
                  <c:v>29675.200000000001</c:v>
                </c:pt>
                <c:pt idx="3">
                  <c:v>5472.8</c:v>
                </c:pt>
                <c:pt idx="4">
                  <c:v>472739.9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Уточненный план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1"/>
              <c:layout>
                <c:manualLayout>
                  <c:x val="6.8398480019433603E-3"/>
                  <c:y val="-6.8905660182778539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6.1245465759239006E-4"/>
                  <c:y val="-9.3551261118880995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2243405480401082E-2"/>
                  <c:y val="0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 algn="ctr" rtl="0">
                  <a:defRPr lang="ru-RU" sz="1800" b="1" i="0" u="none" strike="noStrike" kern="1200" baseline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Прочие</c:v>
                </c:pt>
                <c:pt idx="1">
                  <c:v>Имущество</c:v>
                </c:pt>
                <c:pt idx="2">
                  <c:v>Спец.
режимы</c:v>
                </c:pt>
                <c:pt idx="3">
                  <c:v>Акцизы</c:v>
                </c:pt>
                <c:pt idx="4">
                  <c:v>2-НДФЛ</c:v>
                </c:pt>
              </c:strCache>
            </c:strRef>
          </c:cat>
          <c:val>
            <c:numRef>
              <c:f>Лист1!$C$2:$C$6</c:f>
              <c:numCache>
                <c:formatCode>#,##0.00</c:formatCode>
                <c:ptCount val="5"/>
                <c:pt idx="0">
                  <c:v>1648.4</c:v>
                </c:pt>
                <c:pt idx="1">
                  <c:v>14523.2</c:v>
                </c:pt>
                <c:pt idx="2">
                  <c:v>29255.7</c:v>
                </c:pt>
                <c:pt idx="3">
                  <c:v>5529.7</c:v>
                </c:pt>
                <c:pt idx="4">
                  <c:v>483631.8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Первоначальный план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51000"/>
                    <a:satMod val="130000"/>
                  </a:schemeClr>
                </a:gs>
                <a:gs pos="80000">
                  <a:schemeClr val="accent4">
                    <a:shade val="93000"/>
                    <a:satMod val="130000"/>
                  </a:schemeClr>
                </a:gs>
                <a:gs pos="100000">
                  <a:schemeClr val="accent4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1"/>
              <c:layout>
                <c:manualLayout>
                  <c:x val="7.0379033373776511E-4"/>
                  <c:y val="-9.3551261118880995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6.4081282512112071E-3"/>
                  <c:y val="-1.3655537626943361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1863650699430238E-2"/>
                  <c:y val="-7.3937153419593414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 algn="ctr" rtl="0">
                  <a:defRPr lang="ru-RU" sz="1800" b="1" i="0" u="none" strike="noStrike" kern="1200" baseline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Прочие</c:v>
                </c:pt>
                <c:pt idx="1">
                  <c:v>Имущество</c:v>
                </c:pt>
                <c:pt idx="2">
                  <c:v>Спец.
режимы</c:v>
                </c:pt>
                <c:pt idx="3">
                  <c:v>Акцизы</c:v>
                </c:pt>
                <c:pt idx="4">
                  <c:v>2-НДФЛ</c:v>
                </c:pt>
              </c:strCache>
            </c:strRef>
          </c:cat>
          <c:val>
            <c:numRef>
              <c:f>Лист1!$D$2:$D$6</c:f>
              <c:numCache>
                <c:formatCode>#,##0.00</c:formatCode>
                <c:ptCount val="5"/>
                <c:pt idx="0">
                  <c:v>1100</c:v>
                </c:pt>
                <c:pt idx="1">
                  <c:v>14643.5</c:v>
                </c:pt>
                <c:pt idx="2">
                  <c:v>23720</c:v>
                </c:pt>
                <c:pt idx="3">
                  <c:v>6791</c:v>
                </c:pt>
                <c:pt idx="4">
                  <c:v>448110</c:v>
                </c:pt>
              </c:numCache>
            </c:numRef>
          </c:val>
        </c:ser>
        <c:dLbls>
          <c:showVal val="1"/>
        </c:dLbls>
        <c:axId val="39926400"/>
        <c:axId val="39940480"/>
      </c:barChart>
      <c:catAx>
        <c:axId val="39926400"/>
        <c:scaling>
          <c:orientation val="minMax"/>
        </c:scaling>
        <c:axPos val="l"/>
        <c:numFmt formatCode="General" sourceLinked="1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9940480"/>
        <c:crosses val="autoZero"/>
        <c:auto val="1"/>
        <c:lblAlgn val="ctr"/>
        <c:lblOffset val="100"/>
      </c:catAx>
      <c:valAx>
        <c:axId val="39940480"/>
        <c:scaling>
          <c:orientation val="minMax"/>
        </c:scaling>
        <c:delete val="1"/>
        <c:axPos val="b"/>
        <c:numFmt formatCode="#,##0.00" sourceLinked="1"/>
        <c:majorTickMark val="cross"/>
        <c:tickLblPos val="none"/>
        <c:crossAx val="39926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9.7827638747926705E-3"/>
          <c:y val="1.4787430683918745E-2"/>
          <c:w val="0.9804344722504148"/>
          <c:h val="5.0026149688774731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floor>
      <c:spPr>
        <a:noFill/>
        <a:ln w="9525" cap="flat" cmpd="sng" algn="ctr">
          <a:solidFill>
            <a:schemeClr val="tx1">
              <a:tint val="75000"/>
              <a:shade val="95000"/>
              <a:satMod val="105000"/>
            </a:schemeClr>
          </a:solidFill>
          <a:prstDash val="solid"/>
          <a:round/>
        </a:ln>
        <a:effectLst/>
        <a:sp3d contourW="9525">
          <a:contourClr>
            <a:schemeClr val="tx1">
              <a:tint val="75000"/>
              <a:shade val="95000"/>
              <a:satMod val="105000"/>
            </a:schemeClr>
          </a:contourClr>
        </a:sp3d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2014 год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-4.0404818079165065E-3"/>
                  <c:y val="0.2933254205612341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НДФЛ</c:v>
                </c:pt>
                <c:pt idx="1">
                  <c:v>Акцизы</c:v>
                </c:pt>
                <c:pt idx="2">
                  <c:v>Спец.
 режимы</c:v>
                </c:pt>
                <c:pt idx="3">
                  <c:v>Имущество</c:v>
                </c:pt>
                <c:pt idx="4">
                  <c:v>Прочие</c:v>
                </c:pt>
              </c:strCache>
            </c:strRef>
          </c:cat>
          <c:val>
            <c:numRef>
              <c:f>Лист1!$B$2:$B$6</c:f>
              <c:numCache>
                <c:formatCode>_-* #,##0.0_р_._-;\-* #,##0.0_р_._-;_-* "-"??_р_._-;_-@_-</c:formatCode>
                <c:ptCount val="5"/>
                <c:pt idx="0">
                  <c:v>234327.9</c:v>
                </c:pt>
                <c:pt idx="1">
                  <c:v>4290</c:v>
                </c:pt>
                <c:pt idx="2">
                  <c:v>20578.400000000001</c:v>
                </c:pt>
                <c:pt idx="3">
                  <c:v>13200</c:v>
                </c:pt>
                <c:pt idx="4">
                  <c:v>1617.5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2015 год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-5.3871676817448194E-3"/>
                  <c:y val="0.24788302979349591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6.7339596021811004E-3"/>
                  <c:y val="-3.232314711831364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НДФЛ</c:v>
                </c:pt>
                <c:pt idx="1">
                  <c:v>Акцизы</c:v>
                </c:pt>
                <c:pt idx="2">
                  <c:v>Спец.
 режимы</c:v>
                </c:pt>
                <c:pt idx="3">
                  <c:v>Имущество</c:v>
                </c:pt>
                <c:pt idx="4">
                  <c:v>Прочие</c:v>
                </c:pt>
              </c:strCache>
            </c:strRef>
          </c:cat>
          <c:val>
            <c:numRef>
              <c:f>Лист1!$C$2:$C$6</c:f>
              <c:numCache>
                <c:formatCode>_-* #,##0.0_р_._-;\-* #,##0.0_р_._-;_-* "-"??_р_._-;_-@_-</c:formatCode>
                <c:ptCount val="5"/>
                <c:pt idx="0">
                  <c:v>197889.3</c:v>
                </c:pt>
                <c:pt idx="1">
                  <c:v>4690.5</c:v>
                </c:pt>
                <c:pt idx="2">
                  <c:v>25116.400000000001</c:v>
                </c:pt>
                <c:pt idx="3">
                  <c:v>13936.9</c:v>
                </c:pt>
                <c:pt idx="4">
                  <c:v>1647.3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2016 год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-1.3467919204362053E-3"/>
                  <c:y val="0.26099897012494838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4.0403757613085524E-3"/>
                  <c:y val="-3.232314711831364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НДФЛ</c:v>
                </c:pt>
                <c:pt idx="1">
                  <c:v>Акцизы</c:v>
                </c:pt>
                <c:pt idx="2">
                  <c:v>Спец.
 режимы</c:v>
                </c:pt>
                <c:pt idx="3">
                  <c:v>Имущество</c:v>
                </c:pt>
                <c:pt idx="4">
                  <c:v>Прочие</c:v>
                </c:pt>
              </c:strCache>
            </c:strRef>
          </c:cat>
          <c:val>
            <c:numRef>
              <c:f>Лист1!$D$2:$D$6</c:f>
              <c:numCache>
                <c:formatCode>_-* #,##0.0_р_._-;\-* #,##0.0_р_._-;_-* "-"??_р_._-;_-@_-</c:formatCode>
                <c:ptCount val="5"/>
                <c:pt idx="0">
                  <c:v>206557.8</c:v>
                </c:pt>
                <c:pt idx="1">
                  <c:v>6694.4</c:v>
                </c:pt>
                <c:pt idx="2">
                  <c:v>25092.1</c:v>
                </c:pt>
                <c:pt idx="3">
                  <c:v>13191.8</c:v>
                </c:pt>
                <c:pt idx="4">
                  <c:v>1448.1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2017 год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60000"/>
                    <a:shade val="51000"/>
                    <a:satMod val="130000"/>
                  </a:schemeClr>
                </a:gs>
                <a:gs pos="80000">
                  <a:schemeClr val="accent1">
                    <a:lumMod val="60000"/>
                    <a:shade val="93000"/>
                    <a:satMod val="130000"/>
                  </a:schemeClr>
                </a:gs>
                <a:gs pos="100000">
                  <a:schemeClr val="accent1">
                    <a:lumMod val="60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  <a:scene3d>
              <a:camera prst="orthographicFront" fov="0">
                <a:rot lat="0" lon="0" rev="0"/>
              </a:camera>
              <a:lightRig rig="contrasting" dir="t">
                <a:rot lat="0" lon="0" rev="12000000"/>
              </a:lightRig>
            </a:scene3d>
            <a:sp3d prstMaterial="powder">
              <a:bevelT h="50800"/>
            </a:sp3d>
          </c:spPr>
          <c:dLbls>
            <c:dLbl>
              <c:idx val="0"/>
              <c:layout>
                <c:manualLayout>
                  <c:x val="4.0402697147007161E-3"/>
                  <c:y val="0.45566808697455408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lang="ru-RU" sz="2400" b="1" i="0" u="none" strike="noStrike" kern="1200" baseline="0" dirty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НДФЛ</c:v>
                </c:pt>
                <c:pt idx="1">
                  <c:v>Акцизы</c:v>
                </c:pt>
                <c:pt idx="2">
                  <c:v>Спец.
 режимы</c:v>
                </c:pt>
                <c:pt idx="3">
                  <c:v>Имущество</c:v>
                </c:pt>
                <c:pt idx="4">
                  <c:v>Прочие</c:v>
                </c:pt>
              </c:strCache>
            </c:strRef>
          </c:cat>
          <c:val>
            <c:numRef>
              <c:f>Лист1!$E$2:$E$6</c:f>
              <c:numCache>
                <c:formatCode>_-* #,##0.0_р_._-;\-* #,##0.0_р_._-;_-* "-"??_р_._-;_-@_-</c:formatCode>
                <c:ptCount val="5"/>
                <c:pt idx="0">
                  <c:v>472739.9</c:v>
                </c:pt>
                <c:pt idx="1">
                  <c:v>5472.8</c:v>
                </c:pt>
                <c:pt idx="2">
                  <c:v>29675.200000000001</c:v>
                </c:pt>
                <c:pt idx="3">
                  <c:v>14825.3</c:v>
                </c:pt>
                <c:pt idx="4">
                  <c:v>1660</c:v>
                </c:pt>
              </c:numCache>
            </c:numRef>
          </c:val>
        </c:ser>
        <c:dLbls>
          <c:showVal val="1"/>
        </c:dLbls>
        <c:shape val="box"/>
        <c:axId val="40139776"/>
        <c:axId val="40157952"/>
        <c:axId val="0"/>
      </c:bar3DChart>
      <c:catAx>
        <c:axId val="40139776"/>
        <c:scaling>
          <c:orientation val="minMax"/>
        </c:scaling>
        <c:axPos val="b"/>
        <c:numFmt formatCode="General" sourceLinked="0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40157952"/>
        <c:crosses val="autoZero"/>
        <c:auto val="1"/>
        <c:lblAlgn val="ctr"/>
        <c:lblOffset val="100"/>
      </c:catAx>
      <c:valAx>
        <c:axId val="4015795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tint val="75000"/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</c:majorGridlines>
        <c:numFmt formatCode="_-* #,##0.0_р_._-;\-* #,##0.0_р_._-;_-* &quot;-&quot;??_р_._-;_-@_-" sourceLinked="1"/>
        <c:tickLblPos val="none"/>
        <c:crossAx val="401397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6621257509160306"/>
          <c:y val="0.92524226907764973"/>
          <c:w val="0.83378742490839763"/>
          <c:h val="7.4595388006839874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25743905444138138"/>
          <c:y val="6.3890239228414539E-2"/>
          <c:w val="0.7425609455586154"/>
          <c:h val="0.9361097607715857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Фактическое исполнение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-8.2355941948788008E-2"/>
                  <c:y val="-2.4645717806531298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 algn="ctr">
                  <a:defRPr lang="ru-RU" sz="1800" b="1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От использования
 имущества</c:v>
                </c:pt>
                <c:pt idx="1">
                  <c:v>Платежи за
природные ресурсы</c:v>
                </c:pt>
                <c:pt idx="2">
                  <c:v>Доходы от
платных услуг и
компенсация затрат</c:v>
                </c:pt>
                <c:pt idx="3">
                  <c:v>Доходы от
продажи активов</c:v>
                </c:pt>
                <c:pt idx="4">
                  <c:v>Щтрафы, санкции,
платежи и сборы</c:v>
                </c:pt>
              </c:strCache>
            </c:strRef>
          </c:cat>
          <c:val>
            <c:numRef>
              <c:f>Лист1!$B$2:$B$6</c:f>
              <c:numCache>
                <c:formatCode>#,##0.00</c:formatCode>
                <c:ptCount val="5"/>
                <c:pt idx="0">
                  <c:v>28555.599999999951</c:v>
                </c:pt>
                <c:pt idx="1">
                  <c:v>204.5</c:v>
                </c:pt>
                <c:pt idx="2">
                  <c:v>1250.7</c:v>
                </c:pt>
                <c:pt idx="3">
                  <c:v>10878.4</c:v>
                </c:pt>
                <c:pt idx="4">
                  <c:v>1952.3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Уточненный план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-0.13725990324798001"/>
                  <c:y val="-2.4645717806531298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 algn="ctr">
                  <a:defRPr lang="ru-RU" sz="1800" b="1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От использования
 имущества</c:v>
                </c:pt>
                <c:pt idx="1">
                  <c:v>Платежи за
природные ресурсы</c:v>
                </c:pt>
                <c:pt idx="2">
                  <c:v>Доходы от
платных услуг и
компенсация затрат</c:v>
                </c:pt>
                <c:pt idx="3">
                  <c:v>Доходы от
продажи активов</c:v>
                </c:pt>
                <c:pt idx="4">
                  <c:v>Щтрафы, санкции,
платежи и сборы</c:v>
                </c:pt>
              </c:strCache>
            </c:strRef>
          </c:cat>
          <c:val>
            <c:numRef>
              <c:f>Лист1!$C$2:$C$6</c:f>
              <c:numCache>
                <c:formatCode>#,##0.00</c:formatCode>
                <c:ptCount val="5"/>
                <c:pt idx="0">
                  <c:v>28095.5</c:v>
                </c:pt>
                <c:pt idx="1">
                  <c:v>204.5</c:v>
                </c:pt>
                <c:pt idx="2">
                  <c:v>1240.0999999999999</c:v>
                </c:pt>
                <c:pt idx="3">
                  <c:v>10615.4</c:v>
                </c:pt>
                <c:pt idx="4">
                  <c:v>3881.8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Первоначальный план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51000"/>
                    <a:satMod val="130000"/>
                  </a:schemeClr>
                </a:gs>
                <a:gs pos="80000">
                  <a:schemeClr val="accent4">
                    <a:shade val="93000"/>
                    <a:satMod val="130000"/>
                  </a:schemeClr>
                </a:gs>
                <a:gs pos="100000">
                  <a:schemeClr val="accent4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-0.14137770034541938"/>
                  <c:y val="-2.4645171161484132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От использования
 имущества</c:v>
                </c:pt>
                <c:pt idx="1">
                  <c:v>Платежи за
природные ресурсы</c:v>
                </c:pt>
                <c:pt idx="2">
                  <c:v>Доходы от
платных услуг и
компенсация затрат</c:v>
                </c:pt>
                <c:pt idx="3">
                  <c:v>Доходы от
продажи активов</c:v>
                </c:pt>
                <c:pt idx="4">
                  <c:v>Щтрафы, санкции,
платежи и сборы</c:v>
                </c:pt>
              </c:strCache>
            </c:strRef>
          </c:cat>
          <c:val>
            <c:numRef>
              <c:f>Лист1!$D$2:$D$6</c:f>
              <c:numCache>
                <c:formatCode>#,##0.00</c:formatCode>
                <c:ptCount val="5"/>
                <c:pt idx="0">
                  <c:v>25600</c:v>
                </c:pt>
                <c:pt idx="1">
                  <c:v>870</c:v>
                </c:pt>
                <c:pt idx="2">
                  <c:v>900</c:v>
                </c:pt>
                <c:pt idx="3">
                  <c:v>7176.3</c:v>
                </c:pt>
                <c:pt idx="4">
                  <c:v>2000</c:v>
                </c:pt>
              </c:numCache>
            </c:numRef>
          </c:val>
        </c:ser>
        <c:dLbls>
          <c:showVal val="1"/>
        </c:dLbls>
        <c:axId val="35169024"/>
        <c:axId val="35170560"/>
      </c:barChart>
      <c:catAx>
        <c:axId val="35169024"/>
        <c:scaling>
          <c:orientation val="minMax"/>
        </c:scaling>
        <c:axPos val="l"/>
        <c:numFmt formatCode="General" sourceLinked="1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35170560"/>
        <c:crosses val="autoZero"/>
        <c:auto val="1"/>
        <c:lblAlgn val="ctr"/>
        <c:lblOffset val="100"/>
      </c:catAx>
      <c:valAx>
        <c:axId val="35170560"/>
        <c:scaling>
          <c:orientation val="minMax"/>
        </c:scaling>
        <c:delete val="1"/>
        <c:axPos val="b"/>
        <c:numFmt formatCode="#,##0.00" sourceLinked="1"/>
        <c:majorTickMark val="cross"/>
        <c:tickLblPos val="none"/>
        <c:crossAx val="351690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9.7827638747926705E-3"/>
          <c:y val="1.4787430683918745E-2"/>
          <c:w val="0.9804344722504148"/>
          <c:h val="5.0026149688774731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floor>
      <c:spPr>
        <a:noFill/>
        <a:ln w="9525" cap="flat" cmpd="sng" algn="ctr">
          <a:solidFill>
            <a:schemeClr val="tx1">
              <a:tint val="75000"/>
              <a:shade val="95000"/>
              <a:satMod val="105000"/>
            </a:schemeClr>
          </a:solidFill>
          <a:prstDash val="solid"/>
          <a:round/>
        </a:ln>
        <a:effectLst/>
        <a:sp3d contourW="9525">
          <a:contourClr>
            <a:schemeClr val="tx1">
              <a:tint val="75000"/>
              <a:shade val="95000"/>
              <a:satMod val="105000"/>
            </a:schemeClr>
          </a:contourClr>
        </a:sp3d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2014 год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  <a:scene3d>
              <a:camera prst="orthographicFront" fov="0">
                <a:rot lat="0" lon="0" rev="0"/>
              </a:camera>
              <a:lightRig rig="contrasting" dir="t">
                <a:rot lat="0" lon="0" rev="12000000"/>
              </a:lightRig>
            </a:scene3d>
            <a:sp3d prstMaterial="powder">
              <a:bevelT h="50800"/>
            </a:sp3d>
          </c:spPr>
          <c:dLbls>
            <c:dLbl>
              <c:idx val="0"/>
              <c:layout>
                <c:manualLayout>
                  <c:x val="-1.3467919204362229E-3"/>
                  <c:y val="0.30014350895576608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От использования
 имущества</c:v>
                </c:pt>
                <c:pt idx="1">
                  <c:v>Платежи за
природные ресурсы</c:v>
                </c:pt>
                <c:pt idx="2">
                  <c:v>Доходы от
платных услуг и
компенсация затрат</c:v>
                </c:pt>
                <c:pt idx="3">
                  <c:v>Доходы от
продажи активов</c:v>
                </c:pt>
                <c:pt idx="4">
                  <c:v>Щтрафы, санкции,
платежи и сборы</c:v>
                </c:pt>
              </c:strCache>
            </c:strRef>
          </c:cat>
          <c:val>
            <c:numRef>
              <c:f>Лист1!$B$2:$B$6</c:f>
              <c:numCache>
                <c:formatCode>_-* #,##0.0_р_._-;\-* #,##0.0_р_._-;_-* "-"??_р_._-;_-@_-</c:formatCode>
                <c:ptCount val="5"/>
                <c:pt idx="0">
                  <c:v>36358.699999999997</c:v>
                </c:pt>
                <c:pt idx="1">
                  <c:v>1712.5</c:v>
                </c:pt>
                <c:pt idx="2">
                  <c:v>3241.9</c:v>
                </c:pt>
                <c:pt idx="3">
                  <c:v>12693.2</c:v>
                </c:pt>
                <c:pt idx="4">
                  <c:v>2168.5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2015 год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  <a:scene3d>
              <a:camera prst="orthographicFront" fov="0">
                <a:rot lat="0" lon="0" rev="0"/>
              </a:camera>
              <a:lightRig rig="contrasting" dir="t">
                <a:rot lat="0" lon="0" rev="12000000"/>
              </a:lightRig>
            </a:scene3d>
            <a:sp3d prstMaterial="powder">
              <a:bevelT h="50800"/>
            </a:sp3d>
          </c:spPr>
          <c:dLbls>
            <c:dLbl>
              <c:idx val="0"/>
              <c:layout>
                <c:manualLayout>
                  <c:x val="2.6935838408724674E-3"/>
                  <c:y val="0.2747467505056627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4.0403757613085983E-3"/>
                  <c:y val="-3.0014350895576601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От использования
 имущества</c:v>
                </c:pt>
                <c:pt idx="1">
                  <c:v>Платежи за
природные ресурсы</c:v>
                </c:pt>
                <c:pt idx="2">
                  <c:v>Доходы от
платных услуг и
компенсация затрат</c:v>
                </c:pt>
                <c:pt idx="3">
                  <c:v>Доходы от
продажи активов</c:v>
                </c:pt>
                <c:pt idx="4">
                  <c:v>Щтрафы, санкции,
платежи и сборы</c:v>
                </c:pt>
              </c:strCache>
            </c:strRef>
          </c:cat>
          <c:val>
            <c:numRef>
              <c:f>Лист1!$C$2:$C$6</c:f>
              <c:numCache>
                <c:formatCode>_-* #,##0.0_р_._-;\-* #,##0.0_р_._-;_-* "-"??_р_._-;_-@_-</c:formatCode>
                <c:ptCount val="5"/>
                <c:pt idx="0">
                  <c:v>36496.699999999997</c:v>
                </c:pt>
                <c:pt idx="1">
                  <c:v>1286.2</c:v>
                </c:pt>
                <c:pt idx="2">
                  <c:v>1963.1</c:v>
                </c:pt>
                <c:pt idx="3">
                  <c:v>2620.1</c:v>
                </c:pt>
                <c:pt idx="4">
                  <c:v>2729.9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2016 год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contrasting" dir="t">
                <a:rot lat="0" lon="0" rev="12000000"/>
              </a:lightRig>
            </a:scene3d>
            <a:sp3d prstMaterial="powder">
              <a:bevelT h="50800" prst="convex"/>
            </a:sp3d>
          </c:spPr>
          <c:dLbls>
            <c:dLbl>
              <c:idx val="0"/>
              <c:layout>
                <c:manualLayout>
                  <c:x val="1.3467919204362229E-3"/>
                  <c:y val="0.24242360338735044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6.7339596021810718E-3"/>
                  <c:y val="-6.9263886682099894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1.346791920436212E-3"/>
                  <c:y val="-1.8470369781893297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От использования
 имущества</c:v>
                </c:pt>
                <c:pt idx="1">
                  <c:v>Платежи за
природные ресурсы</c:v>
                </c:pt>
                <c:pt idx="2">
                  <c:v>Доходы от
платных услуг и
компенсация затрат</c:v>
                </c:pt>
                <c:pt idx="3">
                  <c:v>Доходы от
продажи активов</c:v>
                </c:pt>
                <c:pt idx="4">
                  <c:v>Щтрафы, санкции,
платежи и сборы</c:v>
                </c:pt>
              </c:strCache>
            </c:strRef>
          </c:cat>
          <c:val>
            <c:numRef>
              <c:f>Лист1!$D$2:$D$6</c:f>
              <c:numCache>
                <c:formatCode>_-* #,##0.0_р_._-;\-* #,##0.0_р_._-;_-* "-"??_р_._-;_-@_-</c:formatCode>
                <c:ptCount val="5"/>
                <c:pt idx="0">
                  <c:v>30801.3</c:v>
                </c:pt>
                <c:pt idx="1">
                  <c:v>1572.5</c:v>
                </c:pt>
                <c:pt idx="2">
                  <c:v>1942.3</c:v>
                </c:pt>
                <c:pt idx="3">
                  <c:v>2322.4</c:v>
                </c:pt>
                <c:pt idx="4">
                  <c:v>3604.6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2017 год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60000"/>
                    <a:shade val="51000"/>
                    <a:satMod val="130000"/>
                  </a:schemeClr>
                </a:gs>
                <a:gs pos="80000">
                  <a:schemeClr val="accent1">
                    <a:lumMod val="60000"/>
                    <a:shade val="93000"/>
                    <a:satMod val="130000"/>
                  </a:schemeClr>
                </a:gs>
                <a:gs pos="100000">
                  <a:schemeClr val="accent1">
                    <a:lumMod val="60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65500" dist="38100" dir="5400000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  <a:contourClr>
                <a:srgbClr val="000000"/>
              </a:contourClr>
            </a:sp3d>
          </c:spPr>
          <c:dLbls>
            <c:dLbl>
              <c:idx val="0"/>
              <c:layout>
                <c:manualLayout>
                  <c:x val="1.3467919204362198E-3"/>
                  <c:y val="0.23087962227366454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2121127283925911E-2"/>
                  <c:y val="-1.8470369781893297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lang="ru-RU" sz="2000" b="1" i="0" u="none" strike="noStrike" kern="1200" baseline="0" dirty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От использования
 имущества</c:v>
                </c:pt>
                <c:pt idx="1">
                  <c:v>Платежи за
природные ресурсы</c:v>
                </c:pt>
                <c:pt idx="2">
                  <c:v>Доходы от
платных услуг и
компенсация затрат</c:v>
                </c:pt>
                <c:pt idx="3">
                  <c:v>Доходы от
продажи активов</c:v>
                </c:pt>
                <c:pt idx="4">
                  <c:v>Щтрафы, санкции,
платежи и сборы</c:v>
                </c:pt>
              </c:strCache>
            </c:strRef>
          </c:cat>
          <c:val>
            <c:numRef>
              <c:f>Лист1!$E$2:$E$6</c:f>
              <c:numCache>
                <c:formatCode>_-* #,##0.0_р_._-;\-* #,##0.0_р_._-;_-* "-"??_р_._-;_-@_-</c:formatCode>
                <c:ptCount val="5"/>
                <c:pt idx="0">
                  <c:v>28555.599999999951</c:v>
                </c:pt>
                <c:pt idx="1">
                  <c:v>204.5</c:v>
                </c:pt>
                <c:pt idx="2">
                  <c:v>1250.7</c:v>
                </c:pt>
                <c:pt idx="3">
                  <c:v>10878.4</c:v>
                </c:pt>
                <c:pt idx="4">
                  <c:v>1952.3</c:v>
                </c:pt>
              </c:numCache>
            </c:numRef>
          </c:val>
        </c:ser>
        <c:dLbls>
          <c:showVal val="1"/>
        </c:dLbls>
        <c:shape val="box"/>
        <c:axId val="40547072"/>
        <c:axId val="40548608"/>
        <c:axId val="0"/>
      </c:bar3DChart>
      <c:catAx>
        <c:axId val="40547072"/>
        <c:scaling>
          <c:orientation val="minMax"/>
        </c:scaling>
        <c:axPos val="b"/>
        <c:numFmt formatCode="General" sourceLinked="0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40548608"/>
        <c:crosses val="autoZero"/>
        <c:auto val="1"/>
        <c:lblAlgn val="ctr"/>
        <c:lblOffset val="100"/>
      </c:catAx>
      <c:valAx>
        <c:axId val="4054860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tint val="75000"/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</c:majorGridlines>
        <c:numFmt formatCode="_-* #,##0.0_р_._-;\-* #,##0.0_р_._-;_-* &quot;-&quot;??_р_._-;_-@_-" sourceLinked="1"/>
        <c:tickLblPos val="none"/>
        <c:crossAx val="405470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5274465588724376"/>
          <c:y val="0.92524226907764973"/>
          <c:w val="0.84725534411275849"/>
          <c:h val="7.4595388006839874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16171022054875364"/>
          <c:y val="6.3890239228414539E-2"/>
          <c:w val="0.83828977945124639"/>
          <c:h val="0.93610979111119963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Фактическое исполнение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6.8629951623990007E-3"/>
                  <c:y val="-2.4645171161484132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 algn="ctr">
                  <a:defRPr lang="ru-RU" sz="1800" b="1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</c:v>
                </c:pt>
              </c:strCache>
            </c:str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173159.9</c:v>
                </c:pt>
                <c:pt idx="1">
                  <c:v>90605.9</c:v>
                </c:pt>
                <c:pt idx="2">
                  <c:v>457908.4</c:v>
                </c:pt>
                <c:pt idx="3">
                  <c:v>3544.5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Уточненный план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4.1177970974394006E-3"/>
                  <c:y val="2.03348782386521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 algn="ctr">
                  <a:defRPr lang="ru-RU" sz="1800" b="1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</c:v>
                </c:pt>
              </c:strCache>
            </c:strRef>
          </c:cat>
          <c:val>
            <c:numRef>
              <c:f>Лист1!$C$2:$C$5</c:f>
              <c:numCache>
                <c:formatCode>#,##0.00</c:formatCode>
                <c:ptCount val="4"/>
                <c:pt idx="0">
                  <c:v>173159.9</c:v>
                </c:pt>
                <c:pt idx="1">
                  <c:v>92384.7</c:v>
                </c:pt>
                <c:pt idx="2">
                  <c:v>457909.3</c:v>
                </c:pt>
                <c:pt idx="3">
                  <c:v>3470.7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Первоначальный план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hade val="51000"/>
                    <a:satMod val="130000"/>
                  </a:schemeClr>
                </a:gs>
                <a:gs pos="80000">
                  <a:schemeClr val="accent4">
                    <a:shade val="93000"/>
                    <a:satMod val="130000"/>
                  </a:schemeClr>
                </a:gs>
                <a:gs pos="100000">
                  <a:schemeClr val="accent4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6.8628870837350274E-3"/>
                  <c:y val="-6.9625220561620191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</c:v>
                </c:pt>
              </c:strCache>
            </c:strRef>
          </c:cat>
          <c:val>
            <c:numRef>
              <c:f>Лист1!$D$2:$D$5</c:f>
              <c:numCache>
                <c:formatCode>#,##0.00</c:formatCode>
                <c:ptCount val="4"/>
                <c:pt idx="0">
                  <c:v>138387.29999999999</c:v>
                </c:pt>
                <c:pt idx="1">
                  <c:v>66813.2</c:v>
                </c:pt>
                <c:pt idx="2">
                  <c:v>459873.8</c:v>
                </c:pt>
                <c:pt idx="3">
                  <c:v>2743.7</c:v>
                </c:pt>
              </c:numCache>
            </c:numRef>
          </c:val>
        </c:ser>
        <c:dLbls>
          <c:showVal val="1"/>
        </c:dLbls>
        <c:axId val="40692352"/>
        <c:axId val="40776064"/>
      </c:barChart>
      <c:catAx>
        <c:axId val="40692352"/>
        <c:scaling>
          <c:orientation val="minMax"/>
        </c:scaling>
        <c:axPos val="l"/>
        <c:numFmt formatCode="General" sourceLinked="1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40776064"/>
        <c:crosses val="autoZero"/>
        <c:auto val="1"/>
        <c:lblAlgn val="ctr"/>
        <c:lblOffset val="100"/>
      </c:catAx>
      <c:valAx>
        <c:axId val="40776064"/>
        <c:scaling>
          <c:orientation val="minMax"/>
        </c:scaling>
        <c:delete val="1"/>
        <c:axPos val="b"/>
        <c:numFmt formatCode="#,##0.00" sourceLinked="1"/>
        <c:majorTickMark val="cross"/>
        <c:tickLblPos val="none"/>
        <c:crossAx val="406923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9.7827638747926705E-3"/>
          <c:y val="1.4787430683918745E-2"/>
          <c:w val="0.9804344722504148"/>
          <c:h val="5.0026149688774731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"/>
  <c:chart>
    <c:view3D>
      <c:rAngAx val="1"/>
    </c:view3D>
    <c:floor>
      <c:spPr>
        <a:noFill/>
        <a:ln w="9525" cap="flat" cmpd="sng" algn="ctr">
          <a:solidFill>
            <a:schemeClr val="tx1">
              <a:tint val="75000"/>
              <a:shade val="95000"/>
              <a:satMod val="105000"/>
            </a:schemeClr>
          </a:solidFill>
          <a:prstDash val="solid"/>
          <a:round/>
        </a:ln>
        <a:effectLst/>
        <a:sp3d contourW="9525">
          <a:contourClr>
            <a:schemeClr val="tx1">
              <a:tint val="75000"/>
              <a:shade val="95000"/>
              <a:satMod val="105000"/>
            </a:schemeClr>
          </a:contourClr>
        </a:sp3d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2014 год</c:v>
                </c:pt>
              </c:strCache>
            </c:strRef>
          </c:tx>
          <c:spPr>
            <a:solidFill>
              <a:schemeClr val="accent1">
                <a:tint val="54000"/>
              </a:schemeClr>
            </a:solidFill>
            <a:ln w="9525" cap="flat" cmpd="sng" algn="ctr">
              <a:solidFill>
                <a:schemeClr val="lt1">
                  <a:shade val="95000"/>
                  <a:satMod val="105000"/>
                </a:schemeClr>
              </a:solidFill>
              <a:prstDash val="solid"/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contourW="9525">
              <a:contourClr>
                <a:schemeClr val="lt1">
                  <a:shade val="95000"/>
                  <a:satMod val="105000"/>
                </a:schemeClr>
              </a:contourClr>
            </a:sp3d>
          </c:spPr>
          <c:dLbls>
            <c:dLbl>
              <c:idx val="0"/>
              <c:layout>
                <c:manualLayout>
                  <c:x val="4.0403757613086113E-3"/>
                  <c:y val="0.34631943341049931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6935838408724353E-3"/>
                  <c:y val="-2.3087962227366816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5.3871676817448871E-3"/>
                  <c:y val="-3.2323147118313869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</c:v>
                </c:pt>
              </c:strCache>
            </c:strRef>
          </c:cat>
          <c:val>
            <c:numRef>
              <c:f>Лист1!$B$2:$B$5</c:f>
              <c:numCache>
                <c:formatCode>_-* #,##0.0_р_._-;\-* #,##0.0_р_._-;_-* "-"??_р_._-;_-@_-</c:formatCode>
                <c:ptCount val="4"/>
                <c:pt idx="0">
                  <c:v>299510.3</c:v>
                </c:pt>
                <c:pt idx="1">
                  <c:v>265591.7</c:v>
                </c:pt>
                <c:pt idx="2">
                  <c:v>392229.2</c:v>
                </c:pt>
                <c:pt idx="3">
                  <c:v>69692.3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2015 год</c:v>
                </c:pt>
              </c:strCache>
            </c:strRef>
          </c:tx>
          <c:spPr>
            <a:solidFill>
              <a:schemeClr val="accent1">
                <a:tint val="77000"/>
              </a:schemeClr>
            </a:solidFill>
            <a:ln w="9525" cap="flat" cmpd="sng" algn="ctr">
              <a:solidFill>
                <a:schemeClr val="lt1">
                  <a:shade val="95000"/>
                  <a:satMod val="105000"/>
                </a:schemeClr>
              </a:solidFill>
              <a:prstDash val="solid"/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contourW="9525">
              <a:contourClr>
                <a:schemeClr val="lt1">
                  <a:shade val="95000"/>
                  <a:satMod val="105000"/>
                </a:schemeClr>
              </a:contourClr>
            </a:sp3d>
          </c:spPr>
          <c:dLbls>
            <c:dLbl>
              <c:idx val="0"/>
              <c:layout>
                <c:manualLayout>
                  <c:x val="5.3871676817448455E-3"/>
                  <c:y val="0.4132745238698656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8.0807515226172747E-3"/>
                  <c:y val="-2.3087962227366775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4.0404125286725105E-3"/>
                  <c:y val="-1.3222658639367729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 algn="ctr" rtl="0">
                  <a:defRPr lang="ru-RU" sz="1800" b="1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</c:v>
                </c:pt>
              </c:strCache>
            </c:strRef>
          </c:cat>
          <c:val>
            <c:numRef>
              <c:f>Лист1!$C$2:$C$5</c:f>
              <c:numCache>
                <c:formatCode>_-* #,##0.0_р_._-;\-* #,##0.0_р_._-;_-* "-"??_р_._-;_-@_-</c:formatCode>
                <c:ptCount val="4"/>
                <c:pt idx="0">
                  <c:v>424733.6</c:v>
                </c:pt>
                <c:pt idx="1">
                  <c:v>91934.5</c:v>
                </c:pt>
                <c:pt idx="2">
                  <c:v>460590.7</c:v>
                </c:pt>
                <c:pt idx="3">
                  <c:v>151799.70000000001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2016 год</c:v>
                </c:pt>
              </c:strCache>
            </c:strRef>
          </c:tx>
          <c:spPr>
            <a:solidFill>
              <a:schemeClr val="accent1"/>
            </a:solidFill>
            <a:ln w="9525" cap="flat" cmpd="sng" algn="ctr">
              <a:solidFill>
                <a:schemeClr val="lt1">
                  <a:shade val="95000"/>
                  <a:satMod val="105000"/>
                </a:schemeClr>
              </a:solidFill>
              <a:prstDash val="solid"/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contourW="9525">
              <a:contourClr>
                <a:schemeClr val="lt1">
                  <a:shade val="95000"/>
                  <a:satMod val="105000"/>
                </a:schemeClr>
              </a:contourClr>
            </a:sp3d>
          </c:spPr>
          <c:dLbls>
            <c:dLbl>
              <c:idx val="0"/>
              <c:layout>
                <c:manualLayout>
                  <c:x val="6.7338535555731445E-3"/>
                  <c:y val="0.44097989674772431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9.4919474555679537E-3"/>
                  <c:y val="-9.9687046392965065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8.0592779142968068E-3"/>
                  <c:y val="-2.6445317278735433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 algn="ctr" rtl="0">
                  <a:defRPr lang="ru-RU" sz="1800" b="1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</c:v>
                </c:pt>
              </c:strCache>
            </c:strRef>
          </c:cat>
          <c:val>
            <c:numRef>
              <c:f>Лист1!$D$2:$D$5</c:f>
              <c:numCache>
                <c:formatCode>_-* #,##0.0_р_._-;\-* #,##0.0_р_._-;_-* "-"??_р_._-;_-@_-</c:formatCode>
                <c:ptCount val="4"/>
                <c:pt idx="0">
                  <c:v>369204.8</c:v>
                </c:pt>
                <c:pt idx="1">
                  <c:v>302025.59999999998</c:v>
                </c:pt>
                <c:pt idx="2">
                  <c:v>446732.1</c:v>
                </c:pt>
                <c:pt idx="3">
                  <c:v>6729.4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2017 год</c:v>
                </c:pt>
              </c:strCache>
            </c:strRef>
          </c:tx>
          <c:spPr>
            <a:solidFill>
              <a:schemeClr val="accent1">
                <a:shade val="76000"/>
              </a:schemeClr>
            </a:solidFill>
            <a:ln w="9525" cap="flat" cmpd="sng" algn="ctr">
              <a:solidFill>
                <a:schemeClr val="lt1">
                  <a:shade val="95000"/>
                  <a:satMod val="105000"/>
                </a:schemeClr>
              </a:solidFill>
              <a:prstDash val="solid"/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contourW="9525">
              <a:contourClr>
                <a:schemeClr val="lt1">
                  <a:shade val="95000"/>
                  <a:satMod val="105000"/>
                </a:schemeClr>
              </a:contourClr>
            </a:sp3d>
          </c:spPr>
          <c:dLbls>
            <c:dLbl>
              <c:idx val="0"/>
              <c:layout>
                <c:manualLayout>
                  <c:x val="-2.7151554954964853E-3"/>
                  <c:y val="0.2288908150242025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9.4275434430533961E-3"/>
                  <c:y val="0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8902289416269712E-3"/>
                  <c:y val="-2.6445317278735409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 algn="ctr" rtl="0">
                  <a:defRPr lang="ru-RU" sz="1800" b="1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</c:v>
                </c:pt>
              </c:strCache>
            </c:strRef>
          </c:cat>
          <c:val>
            <c:numRef>
              <c:f>Лист1!$E$2:$E$5</c:f>
              <c:numCache>
                <c:formatCode>_-* #,##0.0_р_._-;\-* #,##0.0_р_._-;_-* "-"??_р_._-;_-@_-</c:formatCode>
                <c:ptCount val="4"/>
                <c:pt idx="0">
                  <c:v>173159.9</c:v>
                </c:pt>
                <c:pt idx="1">
                  <c:v>90605.9</c:v>
                </c:pt>
                <c:pt idx="2">
                  <c:v>457908.4</c:v>
                </c:pt>
                <c:pt idx="3">
                  <c:v>3544.5</c:v>
                </c:pt>
              </c:numCache>
            </c:numRef>
          </c:val>
        </c:ser>
        <c:dLbls>
          <c:showVal val="1"/>
        </c:dLbls>
        <c:shape val="box"/>
        <c:axId val="40884864"/>
        <c:axId val="40911232"/>
        <c:axId val="0"/>
      </c:bar3DChart>
      <c:catAx>
        <c:axId val="40884864"/>
        <c:scaling>
          <c:orientation val="minMax"/>
        </c:scaling>
        <c:axPos val="b"/>
        <c:numFmt formatCode="General" sourceLinked="0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40911232"/>
        <c:crosses val="autoZero"/>
        <c:auto val="1"/>
        <c:lblAlgn val="ctr"/>
        <c:lblOffset val="100"/>
      </c:catAx>
      <c:valAx>
        <c:axId val="4091123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tint val="75000"/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</c:majorGridlines>
        <c:numFmt formatCode="_-* #,##0.0_р_._-;\-* #,##0.0_р_._-;_-* &quot;-&quot;??_р_._-;_-@_-" sourceLinked="1"/>
        <c:tickLblPos val="none"/>
        <c:crossAx val="408848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2311523363764469"/>
          <c:y val="0.92524226907764973"/>
          <c:w val="0.87688476636235535"/>
          <c:h val="7.4595388006839874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48493952060882128"/>
          <c:y val="6.5648751277628094E-3"/>
          <c:w val="0.49505147576195324"/>
          <c:h val="0.80872910611770144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Фактическое исполнение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hade val="51000"/>
                    <a:satMod val="130000"/>
                  </a:schemeClr>
                </a:gs>
                <a:gs pos="80000">
                  <a:schemeClr val="accent6">
                    <a:shade val="93000"/>
                    <a:satMod val="130000"/>
                  </a:schemeClr>
                </a:gs>
                <a:gs pos="100000">
                  <a:schemeClr val="accent6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-0.15508276858126924"/>
                  <c:y val="-9.683015828304985E-3"/>
                </c:manualLayout>
              </c:layout>
              <c:dLblPos val="outEnd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0002741585104738E-2"/>
                  <c:y val="-2.2354588763153979E-3"/>
                </c:manualLayout>
              </c:layout>
              <c:dLblPos val="outEnd"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21638587082519109"/>
                  <c:y val="2.4645717806531272E-3"/>
                </c:manualLayout>
              </c:layout>
              <c:dLblPos val="outEnd"/>
              <c:showVal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4725656517800979E-2"/>
                  <c:y val="7.3937153419593414E-3"/>
                </c:manualLayout>
              </c:layout>
              <c:dLblPos val="outEnd"/>
              <c:showVal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ru-RU"/>
              </a:p>
            </c:txPr>
            <c:dLblPos val="inBase"/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Средства ОАО "ЛУКОЙЛ-ЗАПАДНАЯ СИБИРЬ"</c:v>
                </c:pt>
                <c:pt idx="1">
                  <c:v>Прочие безвозмездные поступления в бюджет</c:v>
                </c:pt>
              </c:strCache>
            </c:strRef>
          </c:cat>
          <c:val>
            <c:numRef>
              <c:f>Лист1!$B$2:$B$3</c:f>
              <c:numCache>
                <c:formatCode>#,##0.0</c:formatCode>
                <c:ptCount val="2"/>
                <c:pt idx="0">
                  <c:v>87912.8</c:v>
                </c:pt>
                <c:pt idx="1">
                  <c:v>6501.1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Уточненный план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hade val="51000"/>
                    <a:satMod val="130000"/>
                  </a:schemeClr>
                </a:gs>
                <a:gs pos="80000">
                  <a:schemeClr val="accent5">
                    <a:shade val="93000"/>
                    <a:satMod val="130000"/>
                  </a:schemeClr>
                </a:gs>
                <a:gs pos="100000">
                  <a:schemeClr val="accent5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dLbls>
            <c:dLbl>
              <c:idx val="0"/>
              <c:layout>
                <c:manualLayout>
                  <c:x val="-0.15660667333259271"/>
                  <c:y val="4.8269415831483104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7.8086368018893916E-3"/>
                  <c:y val="-4.637390106964184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16470616860237444"/>
                  <c:y val="0"/>
                </c:manualLayout>
              </c:layout>
              <c:showVal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2.1863650699430238E-2"/>
                  <c:y val="0"/>
                </c:manualLayout>
              </c:layout>
              <c:showVal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 algn="ctr" rtl="0">
                  <a:defRPr/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Средства ОАО "ЛУКОЙЛ-ЗАПАДНАЯ СИБИРЬ"</c:v>
                </c:pt>
                <c:pt idx="1">
                  <c:v>Прочие безвозмездные поступления в бюджет</c:v>
                </c:pt>
              </c:strCache>
            </c:strRef>
          </c:cat>
          <c:val>
            <c:numRef>
              <c:f>Лист1!$C$2:$C$3</c:f>
              <c:numCache>
                <c:formatCode>#,##0.0</c:formatCode>
                <c:ptCount val="2"/>
                <c:pt idx="0">
                  <c:v>87912.8</c:v>
                </c:pt>
                <c:pt idx="1">
                  <c:v>6501.1</c:v>
                </c:pt>
              </c:numCache>
            </c:numRef>
          </c:val>
        </c:ser>
        <c:dLbls>
          <c:showVal val="1"/>
        </c:dLbls>
        <c:axId val="56830208"/>
        <c:axId val="56844288"/>
      </c:barChart>
      <c:catAx>
        <c:axId val="56830208"/>
        <c:scaling>
          <c:orientation val="minMax"/>
        </c:scaling>
        <c:axPos val="l"/>
        <c:numFmt formatCode="General" sourceLinked="1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ru-RU"/>
          </a:p>
        </c:txPr>
        <c:crossAx val="56844288"/>
        <c:crosses val="autoZero"/>
        <c:auto val="1"/>
        <c:lblAlgn val="ctr"/>
        <c:lblOffset val="100"/>
      </c:catAx>
      <c:valAx>
        <c:axId val="56844288"/>
        <c:scaling>
          <c:orientation val="minMax"/>
        </c:scaling>
        <c:delete val="1"/>
        <c:axPos val="b"/>
        <c:numFmt formatCode="#,##0.0" sourceLinked="1"/>
        <c:majorTickMark val="cross"/>
        <c:tickLblPos val="none"/>
        <c:crossAx val="568302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9.4528732918564728E-2"/>
          <c:y val="0"/>
          <c:w val="0.82338478594970765"/>
          <c:h val="9.7270155088990964E-2"/>
        </c:manualLayout>
      </c:layout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</c:chart>
  <c:spPr>
    <a:noFill/>
    <a:ln w="9525" cap="flat" cmpd="sng" algn="ctr">
      <a:noFill/>
      <a:prstDash val="solid"/>
    </a:ln>
    <a:effectLst/>
  </c:spPr>
  <c:txPr>
    <a:bodyPr/>
    <a:lstStyle/>
    <a:p>
      <a:pPr>
        <a:defRPr sz="16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withinLinearReversed" id="21">
  <a:schemeClr val="accent1"/>
</cs:colorStyle>
</file>

<file path=ppt/charts/colors6.xml><?xml version="1.0" encoding="utf-8"?>
<cs:colorStyle xmlns:cs="http://schemas.microsoft.com/office/drawing/2012/chartStyle" xmlns:a="http://schemas.openxmlformats.org/drawingml/2006/main" meth="withinLinearReversed" id="24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126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3">
      <cs:styleClr val="auto"/>
    </cs:fillRef>
    <cs:effectRef idx="3">
      <a:schemeClr val="dk1"/>
    </cs:effectRef>
    <cs:fontRef idx="minor">
      <a:schemeClr val="tx1"/>
    </cs:fontRef>
  </cs:dataPoint>
  <cs:dataPoint3D>
    <cs:lnRef idx="0"/>
    <cs:fillRef idx="3">
      <cs:styleClr val="auto"/>
    </cs:fillRef>
    <cs:effectRef idx="3">
      <a:schemeClr val="dk1"/>
    </cs:effectRef>
    <cs:fontRef idx="minor">
      <a:schemeClr val="tx1"/>
    </cs:fontRef>
  </cs:dataPoint3D>
  <cs:dataPointLine>
    <cs:lnRef idx="1">
      <cs:styleClr val="auto"/>
    </cs:lnRef>
    <cs:lineWidthScale>7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3">
      <cs:styleClr val="auto"/>
    </cs:fillRef>
    <cs:effectRef idx="3">
      <a:schemeClr val="dk1"/>
    </cs:effectRef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0"/>
    <cs:fillRef idx="3">
      <a:schemeClr val="dk1">
        <a:tint val="95000"/>
      </a:schemeClr>
    </cs:fillRef>
    <cs:effectRef idx="3">
      <a:schemeClr val="dk1"/>
    </cs:effectRef>
    <cs:fontRef idx="minor">
      <a:schemeClr val="tx1"/>
    </cs:fontRef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0"/>
    <cs:fillRef idx="3">
      <a:schemeClr val="dk1">
        <a:tint val="5000"/>
      </a:schemeClr>
    </cs:fillRef>
    <cs:effectRef idx="3">
      <a:schemeClr val="dk1"/>
    </cs:effectRef>
    <cs:fontRef idx="minor">
      <a:schemeClr val="tx1"/>
    </cs:fontRef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126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3">
      <cs:styleClr val="auto"/>
    </cs:fillRef>
    <cs:effectRef idx="3">
      <a:schemeClr val="dk1"/>
    </cs:effectRef>
    <cs:fontRef idx="minor">
      <a:schemeClr val="tx1"/>
    </cs:fontRef>
  </cs:dataPoint>
  <cs:dataPoint3D>
    <cs:lnRef idx="0"/>
    <cs:fillRef idx="3">
      <cs:styleClr val="auto"/>
    </cs:fillRef>
    <cs:effectRef idx="3">
      <a:schemeClr val="dk1"/>
    </cs:effectRef>
    <cs:fontRef idx="minor">
      <a:schemeClr val="tx1"/>
    </cs:fontRef>
  </cs:dataPoint3D>
  <cs:dataPointLine>
    <cs:lnRef idx="1">
      <cs:styleClr val="auto"/>
    </cs:lnRef>
    <cs:lineWidthScale>7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3">
      <cs:styleClr val="auto"/>
    </cs:fillRef>
    <cs:effectRef idx="3">
      <a:schemeClr val="dk1"/>
    </cs:effectRef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0"/>
    <cs:fillRef idx="3">
      <a:schemeClr val="dk1">
        <a:tint val="95000"/>
      </a:schemeClr>
    </cs:fillRef>
    <cs:effectRef idx="3">
      <a:schemeClr val="dk1"/>
    </cs:effectRef>
    <cs:fontRef idx="minor">
      <a:schemeClr val="tx1"/>
    </cs:fontRef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0"/>
    <cs:fillRef idx="3">
      <a:schemeClr val="dk1">
        <a:tint val="5000"/>
      </a:schemeClr>
    </cs:fillRef>
    <cs:effectRef idx="3">
      <a:schemeClr val="dk1"/>
    </cs:effectRef>
    <cs:fontRef idx="minor">
      <a:schemeClr val="tx1"/>
    </cs:fontRef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126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3">
      <cs:styleClr val="auto"/>
    </cs:fillRef>
    <cs:effectRef idx="3">
      <a:schemeClr val="dk1"/>
    </cs:effectRef>
    <cs:fontRef idx="minor">
      <a:schemeClr val="tx1"/>
    </cs:fontRef>
  </cs:dataPoint>
  <cs:dataPoint3D>
    <cs:lnRef idx="0"/>
    <cs:fillRef idx="3">
      <cs:styleClr val="auto"/>
    </cs:fillRef>
    <cs:effectRef idx="3">
      <a:schemeClr val="dk1"/>
    </cs:effectRef>
    <cs:fontRef idx="minor">
      <a:schemeClr val="tx1"/>
    </cs:fontRef>
  </cs:dataPoint3D>
  <cs:dataPointLine>
    <cs:lnRef idx="1">
      <cs:styleClr val="auto"/>
    </cs:lnRef>
    <cs:lineWidthScale>7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3">
      <cs:styleClr val="auto"/>
    </cs:fillRef>
    <cs:effectRef idx="3">
      <a:schemeClr val="dk1"/>
    </cs:effectRef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0"/>
    <cs:fillRef idx="3">
      <a:schemeClr val="dk1">
        <a:tint val="95000"/>
      </a:schemeClr>
    </cs:fillRef>
    <cs:effectRef idx="3">
      <a:schemeClr val="dk1"/>
    </cs:effectRef>
    <cs:fontRef idx="minor">
      <a:schemeClr val="tx1"/>
    </cs:fontRef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0"/>
    <cs:fillRef idx="3">
      <a:schemeClr val="dk1">
        <a:tint val="5000"/>
      </a:schemeClr>
    </cs:fillRef>
    <cs:effectRef idx="3">
      <a:schemeClr val="dk1"/>
    </cs:effectRef>
    <cs:fontRef idx="minor">
      <a:schemeClr val="tx1"/>
    </cs:fontRef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118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3">
      <cs:styleClr val="auto"/>
    </cs:fillRef>
    <cs:effectRef idx="2">
      <a:schemeClr val="dk1"/>
    </cs:effectRef>
    <cs:fontRef idx="minor">
      <a:schemeClr val="tx1"/>
    </cs:fontRef>
  </cs:dataPoint>
  <cs:dataPoint3D>
    <cs:lnRef idx="0"/>
    <cs:fillRef idx="3">
      <cs:styleClr val="auto"/>
    </cs:fillRef>
    <cs:effectRef idx="2">
      <a:schemeClr val="dk1"/>
    </cs:effectRef>
    <cs:fontRef idx="minor">
      <a:schemeClr val="tx1"/>
    </cs:fontRef>
  </cs:dataPoint3D>
  <cs:dataPointLine>
    <cs:lnRef idx="1">
      <cs:styleClr val="auto"/>
    </cs:lnRef>
    <cs:lineWidthScale>5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3">
      <cs:styleClr val="auto"/>
    </cs:fillRef>
    <cs:effectRef idx="2">
      <a:schemeClr val="dk1"/>
    </cs:effectRef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0"/>
    <cs:fillRef idx="3">
      <a:schemeClr val="dk1">
        <a:tint val="95000"/>
      </a:schemeClr>
    </cs:fillRef>
    <cs:effectRef idx="2">
      <a:schemeClr val="dk1"/>
    </cs:effectRef>
    <cs:fontRef idx="minor">
      <a:schemeClr val="tx1"/>
    </cs:fontRef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0"/>
    <cs:fillRef idx="3">
      <a:schemeClr val="dk1">
        <a:tint val="5000"/>
      </a:schemeClr>
    </cs:fillRef>
    <cs:effectRef idx="2">
      <a:schemeClr val="dk1"/>
    </cs:effectRef>
    <cs:fontRef idx="minor">
      <a:schemeClr val="tx1"/>
    </cs:fontRef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114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1">
      <a:schemeClr val="lt1"/>
    </cs:lnRef>
    <cs:fillRef idx="1">
      <cs:styleClr val="auto"/>
    </cs:fillRef>
    <cs:effectRef idx="1">
      <a:schemeClr val="dk1"/>
    </cs:effectRef>
    <cs:fontRef idx="minor">
      <a:schemeClr val="tx1"/>
    </cs:fontRef>
    <cs:spPr>
      <a:ln>
        <a:round/>
      </a:ln>
    </cs:spPr>
  </cs:dataPoint>
  <cs:dataPoint3D>
    <cs:lnRef idx="1">
      <a:schemeClr val="lt1"/>
    </cs:lnRef>
    <cs:fillRef idx="1">
      <cs:styleClr val="auto"/>
    </cs:fillRef>
    <cs:effectRef idx="1">
      <a:schemeClr val="dk1"/>
    </cs:effectRef>
    <cs:fontRef idx="minor">
      <a:schemeClr val="tx1"/>
    </cs:fontRef>
    <cs:spPr>
      <a:ln>
        <a:round/>
      </a:ln>
    </cs:spPr>
  </cs:dataPoint3D>
  <cs:dataPointLine>
    <cs:lnRef idx="1">
      <cs:styleClr val="auto"/>
    </cs:lnRef>
    <cs:lineWidthScale>5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1">
      <a:schemeClr val="dk1"/>
    </cs:effectRef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 mods="ignoreCSTransforms">
      <cs:styleClr val="0">
        <a:shade val="25000"/>
      </cs:styleClr>
    </cs:fillRef>
    <cs:effectRef idx="1">
      <a:schemeClr val="dk1"/>
    </cs:effectRef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 mods="ignoreCSTransforms">
      <cs:styleClr val="0">
        <a:tint val="25000"/>
      </cs:styleClr>
    </cs:fillRef>
    <cs:effectRef idx="1">
      <a:schemeClr val="dk1"/>
    </cs:effectRef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36A8C0-8699-4A71-AC6F-12252A433383}" type="doc">
      <dgm:prSet loTypeId="urn:microsoft.com/office/officeart/2005/8/layout/vList5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255F6C4E-2C40-4408-AEA8-9D0CD12D749F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67,9 </a:t>
          </a:r>
        </a:p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тыс. руб.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8E25AF11-FCF7-4F06-9A6E-E2EB30E28B00}" type="parTrans" cxnId="{0D327852-C46D-41C2-A047-D1EF9DC77320}">
      <dgm:prSet/>
      <dgm:spPr/>
      <dgm:t>
        <a:bodyPr/>
        <a:lstStyle/>
        <a:p>
          <a:endParaRPr lang="ru-RU" b="1"/>
        </a:p>
      </dgm:t>
    </dgm:pt>
    <dgm:pt modelId="{046E48F1-85DB-4E3C-A06B-EC4B35E20127}" type="sibTrans" cxnId="{0D327852-C46D-41C2-A047-D1EF9DC77320}">
      <dgm:prSet/>
      <dgm:spPr/>
      <dgm:t>
        <a:bodyPr/>
        <a:lstStyle/>
        <a:p>
          <a:endParaRPr lang="ru-RU" b="1"/>
        </a:p>
      </dgm:t>
    </dgm:pt>
    <dgm:pt modelId="{98F592F8-365C-4811-88D4-71EFAF65D19A}">
      <dgm:prSet phldrT="[Текст]" custT="1"/>
      <dgm:spPr/>
      <dgm:t>
        <a:bodyPr/>
        <a:lstStyle/>
        <a:p>
          <a:r>
            <a:rPr lang="ru-RU" sz="1500" b="1" dirty="0" smtClean="0">
              <a:latin typeface="Times New Roman" pitchFamily="18" charset="0"/>
              <a:cs typeface="Times New Roman" pitchFamily="18" charset="0"/>
            </a:rPr>
            <a:t>Привлечение юридических и физических лиц, осуществляющих сдачу имущества в аренду, к соблюдению налогового законодательства Российской Федерации</a:t>
          </a:r>
          <a:endParaRPr lang="ru-RU" sz="1500" b="1" dirty="0">
            <a:latin typeface="Times New Roman" pitchFamily="18" charset="0"/>
            <a:cs typeface="Times New Roman" pitchFamily="18" charset="0"/>
          </a:endParaRPr>
        </a:p>
      </dgm:t>
    </dgm:pt>
    <dgm:pt modelId="{23BF5775-7968-4629-8ACD-28B3416B3330}" type="parTrans" cxnId="{A0989202-CDD9-483C-BB37-3B87745F7E7B}">
      <dgm:prSet/>
      <dgm:spPr/>
      <dgm:t>
        <a:bodyPr/>
        <a:lstStyle/>
        <a:p>
          <a:endParaRPr lang="ru-RU" b="1"/>
        </a:p>
      </dgm:t>
    </dgm:pt>
    <dgm:pt modelId="{64A26F08-C220-4683-9FA2-8147EF76DCE0}" type="sibTrans" cxnId="{A0989202-CDD9-483C-BB37-3B87745F7E7B}">
      <dgm:prSet/>
      <dgm:spPr/>
      <dgm:t>
        <a:bodyPr/>
        <a:lstStyle/>
        <a:p>
          <a:endParaRPr lang="ru-RU" b="1"/>
        </a:p>
      </dgm:t>
    </dgm:pt>
    <dgm:pt modelId="{FB780F1F-9C70-4508-942E-63BF962449CD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1 млн. 163,3 тыс.руб.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96D188CD-3C8C-4AEC-BD56-EDB3D6AB8472}" type="parTrans" cxnId="{67361C55-7CE2-4570-872F-0FEDAD02E2CB}">
      <dgm:prSet/>
      <dgm:spPr/>
      <dgm:t>
        <a:bodyPr/>
        <a:lstStyle/>
        <a:p>
          <a:endParaRPr lang="ru-RU" b="1"/>
        </a:p>
      </dgm:t>
    </dgm:pt>
    <dgm:pt modelId="{08BEB595-CFFD-401E-AC0E-79ACFEEF9B6A}" type="sibTrans" cxnId="{67361C55-7CE2-4570-872F-0FEDAD02E2CB}">
      <dgm:prSet/>
      <dgm:spPr/>
      <dgm:t>
        <a:bodyPr/>
        <a:lstStyle/>
        <a:p>
          <a:endParaRPr lang="ru-RU" b="1"/>
        </a:p>
      </dgm:t>
    </dgm:pt>
    <dgm:pt modelId="{2DDFE93E-167D-4224-B506-D56F5079161F}">
      <dgm:prSet phldrT="[Текст]" custT="1"/>
      <dgm:spPr/>
      <dgm:t>
        <a:bodyPr/>
        <a:lstStyle/>
        <a:p>
          <a:r>
            <a:rPr lang="ru-RU" sz="1500" b="1" i="0" u="none" dirty="0" smtClean="0">
              <a:latin typeface="Times New Roman" pitchFamily="18" charset="0"/>
              <a:cs typeface="Times New Roman" pitchFamily="18" charset="0"/>
            </a:rPr>
            <a:t>Контроль за использованием муниципальной собственности в части ведения претензионно - исковой работы по взысканию задолженности по оплате за муниципальное имущество, включая земельные участки</a:t>
          </a:r>
          <a:endParaRPr lang="ru-RU" sz="1500" b="1" dirty="0">
            <a:latin typeface="Times New Roman" pitchFamily="18" charset="0"/>
            <a:cs typeface="Times New Roman" pitchFamily="18" charset="0"/>
          </a:endParaRPr>
        </a:p>
      </dgm:t>
    </dgm:pt>
    <dgm:pt modelId="{690AD8C1-E692-42E8-AB21-2651C62F95F7}" type="parTrans" cxnId="{AC9E8836-F6AB-4244-A5F3-787857D27912}">
      <dgm:prSet/>
      <dgm:spPr/>
      <dgm:t>
        <a:bodyPr/>
        <a:lstStyle/>
        <a:p>
          <a:endParaRPr lang="ru-RU" b="1"/>
        </a:p>
      </dgm:t>
    </dgm:pt>
    <dgm:pt modelId="{59DD22D8-C8F5-4370-8C49-3F1B86B82FC7}" type="sibTrans" cxnId="{AC9E8836-F6AB-4244-A5F3-787857D27912}">
      <dgm:prSet/>
      <dgm:spPr/>
      <dgm:t>
        <a:bodyPr/>
        <a:lstStyle/>
        <a:p>
          <a:endParaRPr lang="ru-RU" b="1"/>
        </a:p>
      </dgm:t>
    </dgm:pt>
    <dgm:pt modelId="{AEA4B47D-7CB6-45B1-BE6C-615F0CEB9535}">
      <dgm:prSet custT="1"/>
      <dgm:spPr/>
      <dgm:t>
        <a:bodyPr/>
        <a:lstStyle/>
        <a:p>
          <a:r>
            <a:rPr lang="ru-RU" sz="1700" b="1" dirty="0" smtClean="0">
              <a:latin typeface="Times New Roman" pitchFamily="18" charset="0"/>
              <a:cs typeface="Times New Roman" pitchFamily="18" charset="0"/>
            </a:rPr>
            <a:t>7 млн. 608,8 тыс. руб., </a:t>
          </a:r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в том числе </a:t>
          </a:r>
        </a:p>
      </dgm:t>
    </dgm:pt>
    <dgm:pt modelId="{54A87D7C-28EE-4635-8992-120DBF9DE6FB}" type="parTrans" cxnId="{8F625923-A91A-406D-BCEB-CCA37A234E6F}">
      <dgm:prSet/>
      <dgm:spPr/>
      <dgm:t>
        <a:bodyPr/>
        <a:lstStyle/>
        <a:p>
          <a:endParaRPr lang="ru-RU" b="1"/>
        </a:p>
      </dgm:t>
    </dgm:pt>
    <dgm:pt modelId="{270F5E39-5085-457D-8C9C-2C279FE149D9}" type="sibTrans" cxnId="{8F625923-A91A-406D-BCEB-CCA37A234E6F}">
      <dgm:prSet/>
      <dgm:spPr/>
      <dgm:t>
        <a:bodyPr/>
        <a:lstStyle/>
        <a:p>
          <a:endParaRPr lang="ru-RU" b="1"/>
        </a:p>
      </dgm:t>
    </dgm:pt>
    <dgm:pt modelId="{072BDD0E-8879-4FCF-985F-C3F2475D8B9D}">
      <dgm:prSet custT="1"/>
      <dgm:spPr/>
      <dgm:t>
        <a:bodyPr/>
        <a:lstStyle/>
        <a:p>
          <a:r>
            <a:rPr lang="ru-RU" sz="1400" b="1" i="0" u="none" dirty="0" smtClean="0">
              <a:latin typeface="Times New Roman" pitchFamily="18" charset="0"/>
              <a:cs typeface="Times New Roman" pitchFamily="18" charset="0"/>
            </a:rPr>
            <a:t>Реализация Плана мероприятий по росту доходов, повышению роли имущественных налогов в формировании бюджета города Покачи и сокращению муниципального долга города Покачи и расходов на его обслуживание на 2017  год, утвержденного ПАГ от 23.01.2017 № 31 (в ред. от 29.12.2017), из них:</a:t>
          </a:r>
        </a:p>
      </dgm:t>
    </dgm:pt>
    <dgm:pt modelId="{9FFF02DF-0F3F-4EFC-88DB-A9D46BAC86D5}" type="sibTrans" cxnId="{B7AC7380-C29A-4461-B7A2-67936A3F212B}">
      <dgm:prSet/>
      <dgm:spPr/>
      <dgm:t>
        <a:bodyPr/>
        <a:lstStyle/>
        <a:p>
          <a:endParaRPr lang="ru-RU" b="1"/>
        </a:p>
      </dgm:t>
    </dgm:pt>
    <dgm:pt modelId="{620093D0-38FA-47BB-8A35-19659BE4AFF2}" type="parTrans" cxnId="{B7AC7380-C29A-4461-B7A2-67936A3F212B}">
      <dgm:prSet/>
      <dgm:spPr/>
      <dgm:t>
        <a:bodyPr/>
        <a:lstStyle/>
        <a:p>
          <a:endParaRPr lang="ru-RU" b="1"/>
        </a:p>
      </dgm:t>
    </dgm:pt>
    <dgm:pt modelId="{B3939F95-081D-4206-B8E3-193444BF9A31}" type="pres">
      <dgm:prSet presAssocID="{F336A8C0-8699-4A71-AC6F-12252A43338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13AC719-FCC8-4608-97C6-4C9C63BA3A72}" type="pres">
      <dgm:prSet presAssocID="{255F6C4E-2C40-4408-AEA8-9D0CD12D749F}" presName="linNode" presStyleCnt="0"/>
      <dgm:spPr/>
      <dgm:t>
        <a:bodyPr/>
        <a:lstStyle/>
        <a:p>
          <a:endParaRPr lang="ru-RU"/>
        </a:p>
      </dgm:t>
    </dgm:pt>
    <dgm:pt modelId="{9B3C47B1-F211-4791-82F1-9B007C327B06}" type="pres">
      <dgm:prSet presAssocID="{255F6C4E-2C40-4408-AEA8-9D0CD12D749F}" presName="parentText" presStyleLbl="node1" presStyleIdx="0" presStyleCnt="3" custScaleX="44009" custScaleY="13011" custLinFactNeighborX="-1260" custLinFactNeighborY="-2414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E9CA00-8499-454C-A17B-9E957B5D1C6A}" type="pres">
      <dgm:prSet presAssocID="{255F6C4E-2C40-4408-AEA8-9D0CD12D749F}" presName="descendantText" presStyleLbl="alignAccFollowNode1" presStyleIdx="0" presStyleCnt="3" custScaleX="128090" custScaleY="15308" custLinFactNeighborX="-616" custLinFactNeighborY="-29221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89EFDE53-4E4D-41BE-A366-38BA5F9C10BF}" type="pres">
      <dgm:prSet presAssocID="{046E48F1-85DB-4E3C-A06B-EC4B35E20127}" presName="sp" presStyleCnt="0"/>
      <dgm:spPr/>
      <dgm:t>
        <a:bodyPr/>
        <a:lstStyle/>
        <a:p>
          <a:endParaRPr lang="ru-RU"/>
        </a:p>
      </dgm:t>
    </dgm:pt>
    <dgm:pt modelId="{632F6914-406B-4C80-A3F9-9322EED569E0}" type="pres">
      <dgm:prSet presAssocID="{FB780F1F-9C70-4508-942E-63BF962449CD}" presName="linNode" presStyleCnt="0"/>
      <dgm:spPr/>
      <dgm:t>
        <a:bodyPr/>
        <a:lstStyle/>
        <a:p>
          <a:endParaRPr lang="ru-RU"/>
        </a:p>
      </dgm:t>
    </dgm:pt>
    <dgm:pt modelId="{7A6DC08E-F98E-46B3-8D9A-CF8FDF86E5BC}" type="pres">
      <dgm:prSet presAssocID="{FB780F1F-9C70-4508-942E-63BF962449CD}" presName="parentText" presStyleLbl="node1" presStyleIdx="1" presStyleCnt="3" custScaleX="44032" custScaleY="12982" custLinFactNeighborX="-1302" custLinFactNeighborY="-2682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574C9B-8619-4A70-BAC0-7AE457C044F4}" type="pres">
      <dgm:prSet presAssocID="{FB780F1F-9C70-4508-942E-63BF962449CD}" presName="descendantText" presStyleLbl="alignAccFollowNode1" presStyleIdx="1" presStyleCnt="3" custScaleX="129035" custScaleY="13642" custLinFactNeighborX="-711" custLinFactNeighborY="-34368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744D5A41-99D5-4215-8821-215E88319070}" type="pres">
      <dgm:prSet presAssocID="{08BEB595-CFFD-401E-AC0E-79ACFEEF9B6A}" presName="sp" presStyleCnt="0"/>
      <dgm:spPr/>
      <dgm:t>
        <a:bodyPr/>
        <a:lstStyle/>
        <a:p>
          <a:endParaRPr lang="ru-RU"/>
        </a:p>
      </dgm:t>
    </dgm:pt>
    <dgm:pt modelId="{0074C97B-CF47-464D-A6BD-9C68C00B10B9}" type="pres">
      <dgm:prSet presAssocID="{AEA4B47D-7CB6-45B1-BE6C-615F0CEB9535}" presName="linNode" presStyleCnt="0"/>
      <dgm:spPr/>
      <dgm:t>
        <a:bodyPr/>
        <a:lstStyle/>
        <a:p>
          <a:endParaRPr lang="ru-RU"/>
        </a:p>
      </dgm:t>
    </dgm:pt>
    <dgm:pt modelId="{088310DF-E930-4292-976D-2D6596ACD883}" type="pres">
      <dgm:prSet presAssocID="{AEA4B47D-7CB6-45B1-BE6C-615F0CEB9535}" presName="parentText" presStyleLbl="node1" presStyleIdx="2" presStyleCnt="3" custScaleX="44009" custScaleY="13011" custLinFactNeighborX="-745" custLinFactNeighborY="-3220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2EF4B0-3C7A-458E-93FC-C7C7BBC541EE}" type="pres">
      <dgm:prSet presAssocID="{AEA4B47D-7CB6-45B1-BE6C-615F0CEB9535}" presName="descendantText" presStyleLbl="alignAccFollowNode1" presStyleIdx="2" presStyleCnt="3" custScaleX="129064" custScaleY="20300" custLinFactNeighborX="653" custLinFactNeighborY="-3897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</dgm:ptLst>
  <dgm:cxnLst>
    <dgm:cxn modelId="{0D327852-C46D-41C2-A047-D1EF9DC77320}" srcId="{F336A8C0-8699-4A71-AC6F-12252A433383}" destId="{255F6C4E-2C40-4408-AEA8-9D0CD12D749F}" srcOrd="0" destOrd="0" parTransId="{8E25AF11-FCF7-4F06-9A6E-E2EB30E28B00}" sibTransId="{046E48F1-85DB-4E3C-A06B-EC4B35E20127}"/>
    <dgm:cxn modelId="{BCCBECA5-50D2-4E7C-9346-4918F0BC40DA}" type="presOf" srcId="{F336A8C0-8699-4A71-AC6F-12252A433383}" destId="{B3939F95-081D-4206-B8E3-193444BF9A31}" srcOrd="0" destOrd="0" presId="urn:microsoft.com/office/officeart/2005/8/layout/vList5"/>
    <dgm:cxn modelId="{FB72CC4E-446D-43F3-915C-C99FC2289356}" type="presOf" srcId="{072BDD0E-8879-4FCF-985F-C3F2475D8B9D}" destId="{972EF4B0-3C7A-458E-93FC-C7C7BBC541EE}" srcOrd="0" destOrd="0" presId="urn:microsoft.com/office/officeart/2005/8/layout/vList5"/>
    <dgm:cxn modelId="{13F80E8C-ECB6-4FD8-92DD-48F25FF17008}" type="presOf" srcId="{FB780F1F-9C70-4508-942E-63BF962449CD}" destId="{7A6DC08E-F98E-46B3-8D9A-CF8FDF86E5BC}" srcOrd="0" destOrd="0" presId="urn:microsoft.com/office/officeart/2005/8/layout/vList5"/>
    <dgm:cxn modelId="{8F625923-A91A-406D-BCEB-CCA37A234E6F}" srcId="{F336A8C0-8699-4A71-AC6F-12252A433383}" destId="{AEA4B47D-7CB6-45B1-BE6C-615F0CEB9535}" srcOrd="2" destOrd="0" parTransId="{54A87D7C-28EE-4635-8992-120DBF9DE6FB}" sibTransId="{270F5E39-5085-457D-8C9C-2C279FE149D9}"/>
    <dgm:cxn modelId="{67361C55-7CE2-4570-872F-0FEDAD02E2CB}" srcId="{F336A8C0-8699-4A71-AC6F-12252A433383}" destId="{FB780F1F-9C70-4508-942E-63BF962449CD}" srcOrd="1" destOrd="0" parTransId="{96D188CD-3C8C-4AEC-BD56-EDB3D6AB8472}" sibTransId="{08BEB595-CFFD-401E-AC0E-79ACFEEF9B6A}"/>
    <dgm:cxn modelId="{A0989202-CDD9-483C-BB37-3B87745F7E7B}" srcId="{255F6C4E-2C40-4408-AEA8-9D0CD12D749F}" destId="{98F592F8-365C-4811-88D4-71EFAF65D19A}" srcOrd="0" destOrd="0" parTransId="{23BF5775-7968-4629-8ACD-28B3416B3330}" sibTransId="{64A26F08-C220-4683-9FA2-8147EF76DCE0}"/>
    <dgm:cxn modelId="{4744EEC3-B7C2-4A7F-B819-CC8D407C81F6}" type="presOf" srcId="{98F592F8-365C-4811-88D4-71EFAF65D19A}" destId="{79E9CA00-8499-454C-A17B-9E957B5D1C6A}" srcOrd="0" destOrd="0" presId="urn:microsoft.com/office/officeart/2005/8/layout/vList5"/>
    <dgm:cxn modelId="{DBCB60C3-FAF9-4145-9CBB-2FF15B7DB709}" type="presOf" srcId="{2DDFE93E-167D-4224-B506-D56F5079161F}" destId="{E4574C9B-8619-4A70-BAC0-7AE457C044F4}" srcOrd="0" destOrd="0" presId="urn:microsoft.com/office/officeart/2005/8/layout/vList5"/>
    <dgm:cxn modelId="{DE5E97AB-BACC-444D-9E14-273A8FB83F83}" type="presOf" srcId="{AEA4B47D-7CB6-45B1-BE6C-615F0CEB9535}" destId="{088310DF-E930-4292-976D-2D6596ACD883}" srcOrd="0" destOrd="0" presId="urn:microsoft.com/office/officeart/2005/8/layout/vList5"/>
    <dgm:cxn modelId="{B7AC7380-C29A-4461-B7A2-67936A3F212B}" srcId="{AEA4B47D-7CB6-45B1-BE6C-615F0CEB9535}" destId="{072BDD0E-8879-4FCF-985F-C3F2475D8B9D}" srcOrd="0" destOrd="0" parTransId="{620093D0-38FA-47BB-8A35-19659BE4AFF2}" sibTransId="{9FFF02DF-0F3F-4EFC-88DB-A9D46BAC86D5}"/>
    <dgm:cxn modelId="{E3E0546D-D17F-40FA-BDC8-68552963E349}" type="presOf" srcId="{255F6C4E-2C40-4408-AEA8-9D0CD12D749F}" destId="{9B3C47B1-F211-4791-82F1-9B007C327B06}" srcOrd="0" destOrd="0" presId="urn:microsoft.com/office/officeart/2005/8/layout/vList5"/>
    <dgm:cxn modelId="{AC9E8836-F6AB-4244-A5F3-787857D27912}" srcId="{FB780F1F-9C70-4508-942E-63BF962449CD}" destId="{2DDFE93E-167D-4224-B506-D56F5079161F}" srcOrd="0" destOrd="0" parTransId="{690AD8C1-E692-42E8-AB21-2651C62F95F7}" sibTransId="{59DD22D8-C8F5-4370-8C49-3F1B86B82FC7}"/>
    <dgm:cxn modelId="{E4E493B4-D440-4FA4-A4EF-F99A404D12F4}" type="presParOf" srcId="{B3939F95-081D-4206-B8E3-193444BF9A31}" destId="{613AC719-FCC8-4608-97C6-4C9C63BA3A72}" srcOrd="0" destOrd="0" presId="urn:microsoft.com/office/officeart/2005/8/layout/vList5"/>
    <dgm:cxn modelId="{F5CC5166-6768-4019-8BDD-F96B301D8B67}" type="presParOf" srcId="{613AC719-FCC8-4608-97C6-4C9C63BA3A72}" destId="{9B3C47B1-F211-4791-82F1-9B007C327B06}" srcOrd="0" destOrd="0" presId="urn:microsoft.com/office/officeart/2005/8/layout/vList5"/>
    <dgm:cxn modelId="{6E028512-143D-4D2E-95F2-05142B26D829}" type="presParOf" srcId="{613AC719-FCC8-4608-97C6-4C9C63BA3A72}" destId="{79E9CA00-8499-454C-A17B-9E957B5D1C6A}" srcOrd="1" destOrd="0" presId="urn:microsoft.com/office/officeart/2005/8/layout/vList5"/>
    <dgm:cxn modelId="{9D5292BE-DCF7-433B-9E0F-551FC7FA5ACE}" type="presParOf" srcId="{B3939F95-081D-4206-B8E3-193444BF9A31}" destId="{89EFDE53-4E4D-41BE-A366-38BA5F9C10BF}" srcOrd="1" destOrd="0" presId="urn:microsoft.com/office/officeart/2005/8/layout/vList5"/>
    <dgm:cxn modelId="{10DCC3F5-0ABF-4750-B719-EDBAA9097FDC}" type="presParOf" srcId="{B3939F95-081D-4206-B8E3-193444BF9A31}" destId="{632F6914-406B-4C80-A3F9-9322EED569E0}" srcOrd="2" destOrd="0" presId="urn:microsoft.com/office/officeart/2005/8/layout/vList5"/>
    <dgm:cxn modelId="{56890E01-9B65-4475-943E-490D36470A92}" type="presParOf" srcId="{632F6914-406B-4C80-A3F9-9322EED569E0}" destId="{7A6DC08E-F98E-46B3-8D9A-CF8FDF86E5BC}" srcOrd="0" destOrd="0" presId="urn:microsoft.com/office/officeart/2005/8/layout/vList5"/>
    <dgm:cxn modelId="{6769C0C5-E2A2-4B57-BBEE-5E692E9FA4F4}" type="presParOf" srcId="{632F6914-406B-4C80-A3F9-9322EED569E0}" destId="{E4574C9B-8619-4A70-BAC0-7AE457C044F4}" srcOrd="1" destOrd="0" presId="urn:microsoft.com/office/officeart/2005/8/layout/vList5"/>
    <dgm:cxn modelId="{5FFE0AAB-F6DA-4632-9A9E-03B212F79F52}" type="presParOf" srcId="{B3939F95-081D-4206-B8E3-193444BF9A31}" destId="{744D5A41-99D5-4215-8821-215E88319070}" srcOrd="3" destOrd="0" presId="urn:microsoft.com/office/officeart/2005/8/layout/vList5"/>
    <dgm:cxn modelId="{7395A24C-2F44-43DF-B08A-4E6C8ED1E731}" type="presParOf" srcId="{B3939F95-081D-4206-B8E3-193444BF9A31}" destId="{0074C97B-CF47-464D-A6BD-9C68C00B10B9}" srcOrd="4" destOrd="0" presId="urn:microsoft.com/office/officeart/2005/8/layout/vList5"/>
    <dgm:cxn modelId="{9F659EA7-4BDE-4DD1-874C-1BDD51002144}" type="presParOf" srcId="{0074C97B-CF47-464D-A6BD-9C68C00B10B9}" destId="{088310DF-E930-4292-976D-2D6596ACD883}" srcOrd="0" destOrd="0" presId="urn:microsoft.com/office/officeart/2005/8/layout/vList5"/>
    <dgm:cxn modelId="{0C819E47-219C-41B5-A761-F8CD3FBA024F}" type="presParOf" srcId="{0074C97B-CF47-464D-A6BD-9C68C00B10B9}" destId="{972EF4B0-3C7A-458E-93FC-C7C7BBC541EE}" srcOrd="1" destOrd="0" presId="urn:microsoft.com/office/officeart/2005/8/layout/vList5"/>
  </dgm:cxnLst>
  <dgm:bg>
    <a:noFill/>
  </dgm:bg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2648408-2F93-4E59-A283-65E4DE093463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16DDA7B8-C3C3-4956-93C1-76A00A1350FA}">
      <dgm:prSet phldrT="[Текст]"/>
      <dgm:spPr/>
      <dgm:t>
        <a:bodyPr/>
        <a:lstStyle/>
        <a:p>
          <a:r>
            <a:rPr lang="ru-RU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Торги 10</a:t>
          </a:r>
          <a:r>
            <a:rPr lang="ru-RU" b="1" i="0" u="none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 млн.874,5тыс.руб.  </a:t>
          </a:r>
          <a:endParaRPr lang="ru-RU" b="1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B4B251D7-9F20-46CC-A626-C48A0B51516C}" type="parTrans" cxnId="{7D268E20-D21C-4720-9912-90DD6C6E86A9}">
      <dgm:prSet/>
      <dgm:spPr/>
      <dgm:t>
        <a:bodyPr/>
        <a:lstStyle/>
        <a:p>
          <a:endParaRPr lang="ru-RU"/>
        </a:p>
      </dgm:t>
    </dgm:pt>
    <dgm:pt modelId="{D34EB8BF-9BDB-4002-B872-0A004953114F}" type="sibTrans" cxnId="{7D268E20-D21C-4720-9912-90DD6C6E86A9}">
      <dgm:prSet/>
      <dgm:spPr/>
      <dgm:t>
        <a:bodyPr/>
        <a:lstStyle/>
        <a:p>
          <a:endParaRPr lang="ru-RU"/>
        </a:p>
      </dgm:t>
    </dgm:pt>
    <dgm:pt modelId="{07164CB3-7A22-45A4-BC33-5AD97DC0AA03}">
      <dgm:prSet phldrT="[Текст]"/>
      <dgm:spPr/>
      <dgm:t>
        <a:bodyPr/>
        <a:lstStyle/>
        <a:p>
          <a:r>
            <a:rPr lang="ru-RU" b="1" i="0" u="none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Расширение перечня и объема платных услуг 33 млн.031,6 тыс.руб.  </a:t>
          </a:r>
          <a:endParaRPr lang="ru-RU" b="1" i="0" u="none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0B565B04-85D1-4F80-B610-EA0CBF170AD7}" type="parTrans" cxnId="{4A410467-DADA-4782-B7F6-8DEA4FE2EAD4}">
      <dgm:prSet/>
      <dgm:spPr/>
      <dgm:t>
        <a:bodyPr/>
        <a:lstStyle/>
        <a:p>
          <a:endParaRPr lang="ru-RU"/>
        </a:p>
      </dgm:t>
    </dgm:pt>
    <dgm:pt modelId="{591903D9-D3A5-4442-A972-5373E85BB569}" type="sibTrans" cxnId="{4A410467-DADA-4782-B7F6-8DEA4FE2EAD4}">
      <dgm:prSet/>
      <dgm:spPr/>
      <dgm:t>
        <a:bodyPr/>
        <a:lstStyle/>
        <a:p>
          <a:endParaRPr lang="ru-RU"/>
        </a:p>
      </dgm:t>
    </dgm:pt>
    <dgm:pt modelId="{FE9033C3-C87D-452E-AA22-D57702EEF9F8}">
      <dgm:prSet phldrT="[Текст]"/>
      <dgm:spPr/>
      <dgm:t>
        <a:bodyPr/>
        <a:lstStyle/>
        <a:p>
          <a:r>
            <a:rPr lang="ru-RU" b="1" i="0" u="none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Занятость 2 млн.381,7тыс.руб.  </a:t>
          </a:r>
          <a:endParaRPr lang="ru-RU" b="1" i="0" u="none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515E99B9-87A6-47EC-A1A7-E84664F9AE01}" type="parTrans" cxnId="{B4BDC04F-6EEE-4434-BC9E-5181050954B1}">
      <dgm:prSet/>
      <dgm:spPr/>
      <dgm:t>
        <a:bodyPr/>
        <a:lstStyle/>
        <a:p>
          <a:endParaRPr lang="ru-RU"/>
        </a:p>
      </dgm:t>
    </dgm:pt>
    <dgm:pt modelId="{DA4141FF-B882-42D6-AECD-A6B1D9A9A5D8}" type="sibTrans" cxnId="{B4BDC04F-6EEE-4434-BC9E-5181050954B1}">
      <dgm:prSet/>
      <dgm:spPr/>
      <dgm:t>
        <a:bodyPr/>
        <a:lstStyle/>
        <a:p>
          <a:endParaRPr lang="ru-RU"/>
        </a:p>
      </dgm:t>
    </dgm:pt>
    <dgm:pt modelId="{7F9E0085-5E19-4D71-AB83-55DF298FFC38}">
      <dgm:prSet phldrT="[Текст]"/>
      <dgm:spPr/>
      <dgm:t>
        <a:bodyPr/>
        <a:lstStyle/>
        <a:p>
          <a:r>
            <a:rPr lang="ru-RU" b="1" i="0" u="none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Безвозмездные 94 млн.413,9 тыс.руб.  </a:t>
          </a:r>
          <a:endParaRPr lang="ru-RU" b="1" i="0" u="none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018F103D-5B31-4CB0-A78E-ED26ABA2CD7E}" type="parTrans" cxnId="{4D6646DA-EA14-4081-B0EB-7C9C0B6364D9}">
      <dgm:prSet/>
      <dgm:spPr/>
      <dgm:t>
        <a:bodyPr/>
        <a:lstStyle/>
        <a:p>
          <a:endParaRPr lang="ru-RU"/>
        </a:p>
      </dgm:t>
    </dgm:pt>
    <dgm:pt modelId="{6A0B4A34-A46A-446C-BE6E-4DD60A198925}" type="sibTrans" cxnId="{4D6646DA-EA14-4081-B0EB-7C9C0B6364D9}">
      <dgm:prSet/>
      <dgm:spPr/>
      <dgm:t>
        <a:bodyPr/>
        <a:lstStyle/>
        <a:p>
          <a:endParaRPr lang="ru-RU"/>
        </a:p>
      </dgm:t>
    </dgm:pt>
    <dgm:pt modelId="{71137D9A-9151-4894-9B7A-54E102F0137B}">
      <dgm:prSet phldrT="[Текст]"/>
      <dgm:spPr/>
      <dgm:t>
        <a:bodyPr/>
        <a:lstStyle/>
        <a:p>
          <a:r>
            <a:rPr lang="ru-RU" b="1" i="0" u="none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Оптимизация расходов на содержание работников ОМС 24 млн.264,4 тыс.руб.  </a:t>
          </a:r>
          <a:endParaRPr lang="ru-RU" b="1" i="0" u="none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C0E8400F-3E0C-4ACE-81A9-A3C9549FE9CB}" type="parTrans" cxnId="{5156FC20-E1B5-4189-86BC-BDD54A66430D}">
      <dgm:prSet/>
      <dgm:spPr/>
      <dgm:t>
        <a:bodyPr/>
        <a:lstStyle/>
        <a:p>
          <a:endParaRPr lang="ru-RU"/>
        </a:p>
      </dgm:t>
    </dgm:pt>
    <dgm:pt modelId="{F64196B4-B1E2-4A0C-908E-00D8548BDF00}" type="sibTrans" cxnId="{5156FC20-E1B5-4189-86BC-BDD54A66430D}">
      <dgm:prSet/>
      <dgm:spPr/>
      <dgm:t>
        <a:bodyPr/>
        <a:lstStyle/>
        <a:p>
          <a:endParaRPr lang="ru-RU"/>
        </a:p>
      </dgm:t>
    </dgm:pt>
    <dgm:pt modelId="{56EC4896-A52E-457E-83E8-31C23856C627}">
      <dgm:prSet phldrT="[Текст]"/>
      <dgm:spPr/>
      <dgm:t>
        <a:bodyPr/>
        <a:lstStyle/>
        <a:p>
          <a:r>
            <a:rPr lang="ru-RU" b="1" i="0" u="none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Передача муниципальных услуг 156,5 тыс. руб.</a:t>
          </a:r>
          <a:endParaRPr lang="ru-RU" b="1" i="0" u="none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0C15DC6F-19C9-4652-A7D4-2B8551BB7B58}" type="parTrans" cxnId="{3459F2A0-BD14-4AA8-AF6D-1236D9E2E924}">
      <dgm:prSet/>
      <dgm:spPr/>
      <dgm:t>
        <a:bodyPr/>
        <a:lstStyle/>
        <a:p>
          <a:endParaRPr lang="ru-RU"/>
        </a:p>
      </dgm:t>
    </dgm:pt>
    <dgm:pt modelId="{7FB9607F-135D-4F13-9DFF-02412F18938F}" type="sibTrans" cxnId="{3459F2A0-BD14-4AA8-AF6D-1236D9E2E924}">
      <dgm:prSet/>
      <dgm:spPr/>
      <dgm:t>
        <a:bodyPr/>
        <a:lstStyle/>
        <a:p>
          <a:endParaRPr lang="ru-RU"/>
        </a:p>
      </dgm:t>
    </dgm:pt>
    <dgm:pt modelId="{61F6E57D-45E9-440A-A306-6ACDCB13C134}">
      <dgm:prSet phldrT="[Текст]"/>
      <dgm:spPr/>
      <dgm:t>
        <a:bodyPr/>
        <a:lstStyle/>
        <a:p>
          <a:r>
            <a:rPr lang="ru-RU" b="1" i="0" u="none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За счет страховых взносов на проведение предупредительных мер по сокращению производственного травматизма и профессиональных заболеваний работников, занятых на работах с вредными и (или) опасными производственными факторами 109,1 тыс. руб.</a:t>
          </a:r>
          <a:endParaRPr lang="ru-RU" b="1" i="0" u="none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02005A9B-E1A8-4963-AACB-56622ED89399}" type="parTrans" cxnId="{6E11AC9A-F859-4DF7-81BA-C29A034B1697}">
      <dgm:prSet/>
      <dgm:spPr/>
      <dgm:t>
        <a:bodyPr/>
        <a:lstStyle/>
        <a:p>
          <a:endParaRPr lang="ru-RU"/>
        </a:p>
      </dgm:t>
    </dgm:pt>
    <dgm:pt modelId="{213E577C-9323-4F64-B38E-4FE6D615CAAA}" type="sibTrans" cxnId="{6E11AC9A-F859-4DF7-81BA-C29A034B1697}">
      <dgm:prSet/>
      <dgm:spPr/>
      <dgm:t>
        <a:bodyPr/>
        <a:lstStyle/>
        <a:p>
          <a:endParaRPr lang="ru-RU"/>
        </a:p>
      </dgm:t>
    </dgm:pt>
    <dgm:pt modelId="{7061E290-C234-46F3-951E-556FD3528035}" type="pres">
      <dgm:prSet presAssocID="{D2648408-2F93-4E59-A283-65E4DE09346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09C49FFC-917A-4275-A231-4F38DC6FB8FA}" type="pres">
      <dgm:prSet presAssocID="{D2648408-2F93-4E59-A283-65E4DE093463}" presName="Name1" presStyleCnt="0"/>
      <dgm:spPr/>
      <dgm:t>
        <a:bodyPr/>
        <a:lstStyle/>
        <a:p>
          <a:endParaRPr lang="ru-RU"/>
        </a:p>
      </dgm:t>
    </dgm:pt>
    <dgm:pt modelId="{4A46953D-3BFF-45D4-911E-E5F4B5555D85}" type="pres">
      <dgm:prSet presAssocID="{D2648408-2F93-4E59-A283-65E4DE093463}" presName="cycle" presStyleCnt="0"/>
      <dgm:spPr/>
      <dgm:t>
        <a:bodyPr/>
        <a:lstStyle/>
        <a:p>
          <a:endParaRPr lang="ru-RU"/>
        </a:p>
      </dgm:t>
    </dgm:pt>
    <dgm:pt modelId="{A52ECF17-7195-46DB-9DD6-7FA94BD70ED8}" type="pres">
      <dgm:prSet presAssocID="{D2648408-2F93-4E59-A283-65E4DE093463}" presName="srcNode" presStyleLbl="node1" presStyleIdx="0" presStyleCnt="7"/>
      <dgm:spPr/>
      <dgm:t>
        <a:bodyPr/>
        <a:lstStyle/>
        <a:p>
          <a:endParaRPr lang="ru-RU"/>
        </a:p>
      </dgm:t>
    </dgm:pt>
    <dgm:pt modelId="{BBDC174E-780C-4044-BBFC-BE5048517A0D}" type="pres">
      <dgm:prSet presAssocID="{D2648408-2F93-4E59-A283-65E4DE093463}" presName="conn" presStyleLbl="parChTrans1D2" presStyleIdx="0" presStyleCnt="1"/>
      <dgm:spPr/>
      <dgm:t>
        <a:bodyPr/>
        <a:lstStyle/>
        <a:p>
          <a:endParaRPr lang="ru-RU"/>
        </a:p>
      </dgm:t>
    </dgm:pt>
    <dgm:pt modelId="{51E3F4AD-5466-478C-8497-685FD885919D}" type="pres">
      <dgm:prSet presAssocID="{D2648408-2F93-4E59-A283-65E4DE093463}" presName="extraNode" presStyleLbl="node1" presStyleIdx="0" presStyleCnt="7"/>
      <dgm:spPr/>
      <dgm:t>
        <a:bodyPr/>
        <a:lstStyle/>
        <a:p>
          <a:endParaRPr lang="ru-RU"/>
        </a:p>
      </dgm:t>
    </dgm:pt>
    <dgm:pt modelId="{B8FFD9BF-34E5-4E9E-9ACB-BE6C42EDDBCF}" type="pres">
      <dgm:prSet presAssocID="{D2648408-2F93-4E59-A283-65E4DE093463}" presName="dstNode" presStyleLbl="node1" presStyleIdx="0" presStyleCnt="7"/>
      <dgm:spPr/>
      <dgm:t>
        <a:bodyPr/>
        <a:lstStyle/>
        <a:p>
          <a:endParaRPr lang="ru-RU"/>
        </a:p>
      </dgm:t>
    </dgm:pt>
    <dgm:pt modelId="{21331DC1-3797-4735-9152-650F3BE4CF5D}" type="pres">
      <dgm:prSet presAssocID="{16DDA7B8-C3C3-4956-93C1-76A00A1350FA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E64EFC-489D-4084-9972-A90DA8D0989C}" type="pres">
      <dgm:prSet presAssocID="{16DDA7B8-C3C3-4956-93C1-76A00A1350FA}" presName="accent_1" presStyleCnt="0"/>
      <dgm:spPr/>
      <dgm:t>
        <a:bodyPr/>
        <a:lstStyle/>
        <a:p>
          <a:endParaRPr lang="ru-RU"/>
        </a:p>
      </dgm:t>
    </dgm:pt>
    <dgm:pt modelId="{C8D2AC8F-C3EA-452A-8A0E-42AD9470C76F}" type="pres">
      <dgm:prSet presAssocID="{16DDA7B8-C3C3-4956-93C1-76A00A1350FA}" presName="accentRepeatNode" presStyleLbl="solidFgAcc1" presStyleIdx="0" presStyleCnt="7"/>
      <dgm:spPr/>
      <dgm:t>
        <a:bodyPr/>
        <a:lstStyle/>
        <a:p>
          <a:endParaRPr lang="ru-RU"/>
        </a:p>
      </dgm:t>
    </dgm:pt>
    <dgm:pt modelId="{2D947784-3690-4AC2-B275-08643649CDA5}" type="pres">
      <dgm:prSet presAssocID="{07164CB3-7A22-45A4-BC33-5AD97DC0AA03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A6F13E-D8A9-42A1-86D7-1D017D8EA53C}" type="pres">
      <dgm:prSet presAssocID="{07164CB3-7A22-45A4-BC33-5AD97DC0AA03}" presName="accent_2" presStyleCnt="0"/>
      <dgm:spPr/>
      <dgm:t>
        <a:bodyPr/>
        <a:lstStyle/>
        <a:p>
          <a:endParaRPr lang="ru-RU"/>
        </a:p>
      </dgm:t>
    </dgm:pt>
    <dgm:pt modelId="{142AC896-8044-4711-AFF7-D09AFD412CDA}" type="pres">
      <dgm:prSet presAssocID="{07164CB3-7A22-45A4-BC33-5AD97DC0AA03}" presName="accentRepeatNode" presStyleLbl="solidFgAcc1" presStyleIdx="1" presStyleCnt="7"/>
      <dgm:spPr/>
      <dgm:t>
        <a:bodyPr/>
        <a:lstStyle/>
        <a:p>
          <a:endParaRPr lang="ru-RU"/>
        </a:p>
      </dgm:t>
    </dgm:pt>
    <dgm:pt modelId="{D6913B5E-CD0E-4AED-9BB1-26F7C5549F79}" type="pres">
      <dgm:prSet presAssocID="{FE9033C3-C87D-452E-AA22-D57702EEF9F8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4FD4E7-8AF8-4A12-B611-5962E1584FEC}" type="pres">
      <dgm:prSet presAssocID="{FE9033C3-C87D-452E-AA22-D57702EEF9F8}" presName="accent_3" presStyleCnt="0"/>
      <dgm:spPr/>
      <dgm:t>
        <a:bodyPr/>
        <a:lstStyle/>
        <a:p>
          <a:endParaRPr lang="ru-RU"/>
        </a:p>
      </dgm:t>
    </dgm:pt>
    <dgm:pt modelId="{62DF3781-3851-448D-BE45-F3AE334E7861}" type="pres">
      <dgm:prSet presAssocID="{FE9033C3-C87D-452E-AA22-D57702EEF9F8}" presName="accentRepeatNode" presStyleLbl="solidFgAcc1" presStyleIdx="2" presStyleCnt="7"/>
      <dgm:spPr/>
      <dgm:t>
        <a:bodyPr/>
        <a:lstStyle/>
        <a:p>
          <a:endParaRPr lang="ru-RU"/>
        </a:p>
      </dgm:t>
    </dgm:pt>
    <dgm:pt modelId="{8265D8E2-A31A-4866-B600-C65E437A93A4}" type="pres">
      <dgm:prSet presAssocID="{7F9E0085-5E19-4D71-AB83-55DF298FFC38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5B375B-6337-40F1-A1BD-667ACE22EF57}" type="pres">
      <dgm:prSet presAssocID="{7F9E0085-5E19-4D71-AB83-55DF298FFC38}" presName="accent_4" presStyleCnt="0"/>
      <dgm:spPr/>
      <dgm:t>
        <a:bodyPr/>
        <a:lstStyle/>
        <a:p>
          <a:endParaRPr lang="ru-RU"/>
        </a:p>
      </dgm:t>
    </dgm:pt>
    <dgm:pt modelId="{6DBEF198-7FAF-4A44-A618-3C40A6EAA8E8}" type="pres">
      <dgm:prSet presAssocID="{7F9E0085-5E19-4D71-AB83-55DF298FFC38}" presName="accentRepeatNode" presStyleLbl="solidFgAcc1" presStyleIdx="3" presStyleCnt="7"/>
      <dgm:spPr/>
      <dgm:t>
        <a:bodyPr/>
        <a:lstStyle/>
        <a:p>
          <a:endParaRPr lang="ru-RU"/>
        </a:p>
      </dgm:t>
    </dgm:pt>
    <dgm:pt modelId="{0796E35F-C21D-41BB-9F93-4BF7FDA5FDDC}" type="pres">
      <dgm:prSet presAssocID="{71137D9A-9151-4894-9B7A-54E102F0137B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0D4F2D-8DD4-4167-9537-DC7C6BEBC526}" type="pres">
      <dgm:prSet presAssocID="{71137D9A-9151-4894-9B7A-54E102F0137B}" presName="accent_5" presStyleCnt="0"/>
      <dgm:spPr/>
      <dgm:t>
        <a:bodyPr/>
        <a:lstStyle/>
        <a:p>
          <a:endParaRPr lang="ru-RU"/>
        </a:p>
      </dgm:t>
    </dgm:pt>
    <dgm:pt modelId="{E23B8325-C333-4F49-9E17-FAF59A63CE36}" type="pres">
      <dgm:prSet presAssocID="{71137D9A-9151-4894-9B7A-54E102F0137B}" presName="accentRepeatNode" presStyleLbl="solidFgAcc1" presStyleIdx="4" presStyleCnt="7"/>
      <dgm:spPr/>
      <dgm:t>
        <a:bodyPr/>
        <a:lstStyle/>
        <a:p>
          <a:endParaRPr lang="ru-RU"/>
        </a:p>
      </dgm:t>
    </dgm:pt>
    <dgm:pt modelId="{7C1F30B6-A2F2-48B3-8467-58A6AA11B38F}" type="pres">
      <dgm:prSet presAssocID="{56EC4896-A52E-457E-83E8-31C23856C627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9E8A66-247E-45E5-8420-943652935415}" type="pres">
      <dgm:prSet presAssocID="{56EC4896-A52E-457E-83E8-31C23856C627}" presName="accent_6" presStyleCnt="0"/>
      <dgm:spPr/>
    </dgm:pt>
    <dgm:pt modelId="{04338C7D-2A61-42EC-B283-A25777D22807}" type="pres">
      <dgm:prSet presAssocID="{56EC4896-A52E-457E-83E8-31C23856C627}" presName="accentRepeatNode" presStyleLbl="solidFgAcc1" presStyleIdx="5" presStyleCnt="7"/>
      <dgm:spPr/>
    </dgm:pt>
    <dgm:pt modelId="{2327B909-A576-453D-9CD3-F475427F117B}" type="pres">
      <dgm:prSet presAssocID="{61F6E57D-45E9-440A-A306-6ACDCB13C134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BE6715-4FC5-4EEF-B940-3830A09BA81D}" type="pres">
      <dgm:prSet presAssocID="{61F6E57D-45E9-440A-A306-6ACDCB13C134}" presName="accent_7" presStyleCnt="0"/>
      <dgm:spPr/>
    </dgm:pt>
    <dgm:pt modelId="{60110F1D-F6DC-49E3-A413-8BD4F132D800}" type="pres">
      <dgm:prSet presAssocID="{61F6E57D-45E9-440A-A306-6ACDCB13C134}" presName="accentRepeatNode" presStyleLbl="solidFgAcc1" presStyleIdx="6" presStyleCnt="7"/>
      <dgm:spPr/>
    </dgm:pt>
  </dgm:ptLst>
  <dgm:cxnLst>
    <dgm:cxn modelId="{74B516A4-0EE7-494C-BA22-D5AD4586D6EA}" type="presOf" srcId="{61F6E57D-45E9-440A-A306-6ACDCB13C134}" destId="{2327B909-A576-453D-9CD3-F475427F117B}" srcOrd="0" destOrd="0" presId="urn:microsoft.com/office/officeart/2008/layout/VerticalCurvedList"/>
    <dgm:cxn modelId="{6E11AC9A-F859-4DF7-81BA-C29A034B1697}" srcId="{D2648408-2F93-4E59-A283-65E4DE093463}" destId="{61F6E57D-45E9-440A-A306-6ACDCB13C134}" srcOrd="6" destOrd="0" parTransId="{02005A9B-E1A8-4963-AACB-56622ED89399}" sibTransId="{213E577C-9323-4F64-B38E-4FE6D615CAAA}"/>
    <dgm:cxn modelId="{C8B17BB7-4D37-423C-A38E-8FA7485110C4}" type="presOf" srcId="{16DDA7B8-C3C3-4956-93C1-76A00A1350FA}" destId="{21331DC1-3797-4735-9152-650F3BE4CF5D}" srcOrd="0" destOrd="0" presId="urn:microsoft.com/office/officeart/2008/layout/VerticalCurvedList"/>
    <dgm:cxn modelId="{4D6646DA-EA14-4081-B0EB-7C9C0B6364D9}" srcId="{D2648408-2F93-4E59-A283-65E4DE093463}" destId="{7F9E0085-5E19-4D71-AB83-55DF298FFC38}" srcOrd="3" destOrd="0" parTransId="{018F103D-5B31-4CB0-A78E-ED26ABA2CD7E}" sibTransId="{6A0B4A34-A46A-446C-BE6E-4DD60A198925}"/>
    <dgm:cxn modelId="{3459F2A0-BD14-4AA8-AF6D-1236D9E2E924}" srcId="{D2648408-2F93-4E59-A283-65E4DE093463}" destId="{56EC4896-A52E-457E-83E8-31C23856C627}" srcOrd="5" destOrd="0" parTransId="{0C15DC6F-19C9-4652-A7D4-2B8551BB7B58}" sibTransId="{7FB9607F-135D-4F13-9DFF-02412F18938F}"/>
    <dgm:cxn modelId="{CD776305-46D1-47B2-A971-96B711C6EE68}" type="presOf" srcId="{71137D9A-9151-4894-9B7A-54E102F0137B}" destId="{0796E35F-C21D-41BB-9F93-4BF7FDA5FDDC}" srcOrd="0" destOrd="0" presId="urn:microsoft.com/office/officeart/2008/layout/VerticalCurvedList"/>
    <dgm:cxn modelId="{67C7C9CA-F51F-4622-B4F1-DE9DC7D63058}" type="presOf" srcId="{7F9E0085-5E19-4D71-AB83-55DF298FFC38}" destId="{8265D8E2-A31A-4866-B600-C65E437A93A4}" srcOrd="0" destOrd="0" presId="urn:microsoft.com/office/officeart/2008/layout/VerticalCurvedList"/>
    <dgm:cxn modelId="{6EBC0710-9F58-4359-B530-EA0958B61DFD}" type="presOf" srcId="{D2648408-2F93-4E59-A283-65E4DE093463}" destId="{7061E290-C234-46F3-951E-556FD3528035}" srcOrd="0" destOrd="0" presId="urn:microsoft.com/office/officeart/2008/layout/VerticalCurvedList"/>
    <dgm:cxn modelId="{5156FC20-E1B5-4189-86BC-BDD54A66430D}" srcId="{D2648408-2F93-4E59-A283-65E4DE093463}" destId="{71137D9A-9151-4894-9B7A-54E102F0137B}" srcOrd="4" destOrd="0" parTransId="{C0E8400F-3E0C-4ACE-81A9-A3C9549FE9CB}" sibTransId="{F64196B4-B1E2-4A0C-908E-00D8548BDF00}"/>
    <dgm:cxn modelId="{945E51F2-2F4D-4D95-B810-7E3314095F12}" type="presOf" srcId="{56EC4896-A52E-457E-83E8-31C23856C627}" destId="{7C1F30B6-A2F2-48B3-8467-58A6AA11B38F}" srcOrd="0" destOrd="0" presId="urn:microsoft.com/office/officeart/2008/layout/VerticalCurvedList"/>
    <dgm:cxn modelId="{F4F4FB81-6259-47A0-BC6F-05FAF2E5EC81}" type="presOf" srcId="{FE9033C3-C87D-452E-AA22-D57702EEF9F8}" destId="{D6913B5E-CD0E-4AED-9BB1-26F7C5549F79}" srcOrd="0" destOrd="0" presId="urn:microsoft.com/office/officeart/2008/layout/VerticalCurvedList"/>
    <dgm:cxn modelId="{AA8FDB09-E119-44D0-B729-3B498BCC15C8}" type="presOf" srcId="{D34EB8BF-9BDB-4002-B872-0A004953114F}" destId="{BBDC174E-780C-4044-BBFC-BE5048517A0D}" srcOrd="0" destOrd="0" presId="urn:microsoft.com/office/officeart/2008/layout/VerticalCurvedList"/>
    <dgm:cxn modelId="{7D268E20-D21C-4720-9912-90DD6C6E86A9}" srcId="{D2648408-2F93-4E59-A283-65E4DE093463}" destId="{16DDA7B8-C3C3-4956-93C1-76A00A1350FA}" srcOrd="0" destOrd="0" parTransId="{B4B251D7-9F20-46CC-A626-C48A0B51516C}" sibTransId="{D34EB8BF-9BDB-4002-B872-0A004953114F}"/>
    <dgm:cxn modelId="{4A410467-DADA-4782-B7F6-8DEA4FE2EAD4}" srcId="{D2648408-2F93-4E59-A283-65E4DE093463}" destId="{07164CB3-7A22-45A4-BC33-5AD97DC0AA03}" srcOrd="1" destOrd="0" parTransId="{0B565B04-85D1-4F80-B610-EA0CBF170AD7}" sibTransId="{591903D9-D3A5-4442-A972-5373E85BB569}"/>
    <dgm:cxn modelId="{F4CD6860-79FA-4FF1-8B13-F8A0848CF9D9}" type="presOf" srcId="{07164CB3-7A22-45A4-BC33-5AD97DC0AA03}" destId="{2D947784-3690-4AC2-B275-08643649CDA5}" srcOrd="0" destOrd="0" presId="urn:microsoft.com/office/officeart/2008/layout/VerticalCurvedList"/>
    <dgm:cxn modelId="{B4BDC04F-6EEE-4434-BC9E-5181050954B1}" srcId="{D2648408-2F93-4E59-A283-65E4DE093463}" destId="{FE9033C3-C87D-452E-AA22-D57702EEF9F8}" srcOrd="2" destOrd="0" parTransId="{515E99B9-87A6-47EC-A1A7-E84664F9AE01}" sibTransId="{DA4141FF-B882-42D6-AECD-A6B1D9A9A5D8}"/>
    <dgm:cxn modelId="{321D6A74-4994-4FCE-A3A4-34553A93B5D2}" type="presParOf" srcId="{7061E290-C234-46F3-951E-556FD3528035}" destId="{09C49FFC-917A-4275-A231-4F38DC6FB8FA}" srcOrd="0" destOrd="0" presId="urn:microsoft.com/office/officeart/2008/layout/VerticalCurvedList"/>
    <dgm:cxn modelId="{CA2EF040-70BA-4F63-82FD-BC542088DC39}" type="presParOf" srcId="{09C49FFC-917A-4275-A231-4F38DC6FB8FA}" destId="{4A46953D-3BFF-45D4-911E-E5F4B5555D85}" srcOrd="0" destOrd="0" presId="urn:microsoft.com/office/officeart/2008/layout/VerticalCurvedList"/>
    <dgm:cxn modelId="{F88C1DBD-0317-4EC7-B3AA-21D5240BD99D}" type="presParOf" srcId="{4A46953D-3BFF-45D4-911E-E5F4B5555D85}" destId="{A52ECF17-7195-46DB-9DD6-7FA94BD70ED8}" srcOrd="0" destOrd="0" presId="urn:microsoft.com/office/officeart/2008/layout/VerticalCurvedList"/>
    <dgm:cxn modelId="{E72085CF-16F8-49AC-A0F6-4BCB98A12AE8}" type="presParOf" srcId="{4A46953D-3BFF-45D4-911E-E5F4B5555D85}" destId="{BBDC174E-780C-4044-BBFC-BE5048517A0D}" srcOrd="1" destOrd="0" presId="urn:microsoft.com/office/officeart/2008/layout/VerticalCurvedList"/>
    <dgm:cxn modelId="{275308DB-622D-4B9F-BA45-DDEC09E89EA5}" type="presParOf" srcId="{4A46953D-3BFF-45D4-911E-E5F4B5555D85}" destId="{51E3F4AD-5466-478C-8497-685FD885919D}" srcOrd="2" destOrd="0" presId="urn:microsoft.com/office/officeart/2008/layout/VerticalCurvedList"/>
    <dgm:cxn modelId="{9C6D8E56-4D38-4536-A9D4-1083D2A97A0E}" type="presParOf" srcId="{4A46953D-3BFF-45D4-911E-E5F4B5555D85}" destId="{B8FFD9BF-34E5-4E9E-9ACB-BE6C42EDDBCF}" srcOrd="3" destOrd="0" presId="urn:microsoft.com/office/officeart/2008/layout/VerticalCurvedList"/>
    <dgm:cxn modelId="{533B93E6-035E-4FC5-96B9-30E3915277D5}" type="presParOf" srcId="{09C49FFC-917A-4275-A231-4F38DC6FB8FA}" destId="{21331DC1-3797-4735-9152-650F3BE4CF5D}" srcOrd="1" destOrd="0" presId="urn:microsoft.com/office/officeart/2008/layout/VerticalCurvedList"/>
    <dgm:cxn modelId="{33D3FC4B-0475-44E3-B7C7-61A9FC70B3EE}" type="presParOf" srcId="{09C49FFC-917A-4275-A231-4F38DC6FB8FA}" destId="{40E64EFC-489D-4084-9972-A90DA8D0989C}" srcOrd="2" destOrd="0" presId="urn:microsoft.com/office/officeart/2008/layout/VerticalCurvedList"/>
    <dgm:cxn modelId="{DC7BAB4F-4B73-48F8-B2E1-14D6966EF9ED}" type="presParOf" srcId="{40E64EFC-489D-4084-9972-A90DA8D0989C}" destId="{C8D2AC8F-C3EA-452A-8A0E-42AD9470C76F}" srcOrd="0" destOrd="0" presId="urn:microsoft.com/office/officeart/2008/layout/VerticalCurvedList"/>
    <dgm:cxn modelId="{57D829CD-2EF4-4A83-8304-71645B0DFC44}" type="presParOf" srcId="{09C49FFC-917A-4275-A231-4F38DC6FB8FA}" destId="{2D947784-3690-4AC2-B275-08643649CDA5}" srcOrd="3" destOrd="0" presId="urn:microsoft.com/office/officeart/2008/layout/VerticalCurvedList"/>
    <dgm:cxn modelId="{139543AA-0317-43D9-AF66-86E9D7C5014A}" type="presParOf" srcId="{09C49FFC-917A-4275-A231-4F38DC6FB8FA}" destId="{01A6F13E-D8A9-42A1-86D7-1D017D8EA53C}" srcOrd="4" destOrd="0" presId="urn:microsoft.com/office/officeart/2008/layout/VerticalCurvedList"/>
    <dgm:cxn modelId="{CD106177-C790-449B-9C89-551C03DABB30}" type="presParOf" srcId="{01A6F13E-D8A9-42A1-86D7-1D017D8EA53C}" destId="{142AC896-8044-4711-AFF7-D09AFD412CDA}" srcOrd="0" destOrd="0" presId="urn:microsoft.com/office/officeart/2008/layout/VerticalCurvedList"/>
    <dgm:cxn modelId="{F85C3C19-83F8-4B80-B959-FB4AE871AE06}" type="presParOf" srcId="{09C49FFC-917A-4275-A231-4F38DC6FB8FA}" destId="{D6913B5E-CD0E-4AED-9BB1-26F7C5549F79}" srcOrd="5" destOrd="0" presId="urn:microsoft.com/office/officeart/2008/layout/VerticalCurvedList"/>
    <dgm:cxn modelId="{7CA82D45-A051-4718-A3B9-CD03242D5EDC}" type="presParOf" srcId="{09C49FFC-917A-4275-A231-4F38DC6FB8FA}" destId="{724FD4E7-8AF8-4A12-B611-5962E1584FEC}" srcOrd="6" destOrd="0" presId="urn:microsoft.com/office/officeart/2008/layout/VerticalCurvedList"/>
    <dgm:cxn modelId="{C76B2DA7-DCD6-48B3-9C12-06E59A4F8967}" type="presParOf" srcId="{724FD4E7-8AF8-4A12-B611-5962E1584FEC}" destId="{62DF3781-3851-448D-BE45-F3AE334E7861}" srcOrd="0" destOrd="0" presId="urn:microsoft.com/office/officeart/2008/layout/VerticalCurvedList"/>
    <dgm:cxn modelId="{FA0B31C3-8055-43E2-8A8A-67D9E14456E6}" type="presParOf" srcId="{09C49FFC-917A-4275-A231-4F38DC6FB8FA}" destId="{8265D8E2-A31A-4866-B600-C65E437A93A4}" srcOrd="7" destOrd="0" presId="urn:microsoft.com/office/officeart/2008/layout/VerticalCurvedList"/>
    <dgm:cxn modelId="{502244E5-5A75-4B11-95D3-CCF5B6DC86BB}" type="presParOf" srcId="{09C49FFC-917A-4275-A231-4F38DC6FB8FA}" destId="{025B375B-6337-40F1-A1BD-667ACE22EF57}" srcOrd="8" destOrd="0" presId="urn:microsoft.com/office/officeart/2008/layout/VerticalCurvedList"/>
    <dgm:cxn modelId="{DB21473F-9F22-4766-A819-EBB91C9580BD}" type="presParOf" srcId="{025B375B-6337-40F1-A1BD-667ACE22EF57}" destId="{6DBEF198-7FAF-4A44-A618-3C40A6EAA8E8}" srcOrd="0" destOrd="0" presId="urn:microsoft.com/office/officeart/2008/layout/VerticalCurvedList"/>
    <dgm:cxn modelId="{BEEEB214-0E08-4925-986A-F02E1A5C10B3}" type="presParOf" srcId="{09C49FFC-917A-4275-A231-4F38DC6FB8FA}" destId="{0796E35F-C21D-41BB-9F93-4BF7FDA5FDDC}" srcOrd="9" destOrd="0" presId="urn:microsoft.com/office/officeart/2008/layout/VerticalCurvedList"/>
    <dgm:cxn modelId="{0117EACF-2E66-4197-9AFB-96E9A7EF87CC}" type="presParOf" srcId="{09C49FFC-917A-4275-A231-4F38DC6FB8FA}" destId="{EC0D4F2D-8DD4-4167-9537-DC7C6BEBC526}" srcOrd="10" destOrd="0" presId="urn:microsoft.com/office/officeart/2008/layout/VerticalCurvedList"/>
    <dgm:cxn modelId="{97AE86E2-1120-4159-8ACB-2CD988B2E6B3}" type="presParOf" srcId="{EC0D4F2D-8DD4-4167-9537-DC7C6BEBC526}" destId="{E23B8325-C333-4F49-9E17-FAF59A63CE36}" srcOrd="0" destOrd="0" presId="urn:microsoft.com/office/officeart/2008/layout/VerticalCurvedList"/>
    <dgm:cxn modelId="{6528AA52-FC12-4C52-8A9A-81DBDBD506B3}" type="presParOf" srcId="{09C49FFC-917A-4275-A231-4F38DC6FB8FA}" destId="{7C1F30B6-A2F2-48B3-8467-58A6AA11B38F}" srcOrd="11" destOrd="0" presId="urn:microsoft.com/office/officeart/2008/layout/VerticalCurvedList"/>
    <dgm:cxn modelId="{D6226469-3587-42BA-B353-0C070C585F06}" type="presParOf" srcId="{09C49FFC-917A-4275-A231-4F38DC6FB8FA}" destId="{569E8A66-247E-45E5-8420-943652935415}" srcOrd="12" destOrd="0" presId="urn:microsoft.com/office/officeart/2008/layout/VerticalCurvedList"/>
    <dgm:cxn modelId="{AFF7DBF6-C339-41C3-B01A-7FF78752B2FA}" type="presParOf" srcId="{569E8A66-247E-45E5-8420-943652935415}" destId="{04338C7D-2A61-42EC-B283-A25777D22807}" srcOrd="0" destOrd="0" presId="urn:microsoft.com/office/officeart/2008/layout/VerticalCurvedList"/>
    <dgm:cxn modelId="{831E4AE4-6D20-4E01-A1EC-47BBDE644A20}" type="presParOf" srcId="{09C49FFC-917A-4275-A231-4F38DC6FB8FA}" destId="{2327B909-A576-453D-9CD3-F475427F117B}" srcOrd="13" destOrd="0" presId="urn:microsoft.com/office/officeart/2008/layout/VerticalCurvedList"/>
    <dgm:cxn modelId="{0AB8B91F-2EA4-49D1-8DCE-D15D0A0A8F24}" type="presParOf" srcId="{09C49FFC-917A-4275-A231-4F38DC6FB8FA}" destId="{69BE6715-4FC5-4EEF-B940-3830A09BA81D}" srcOrd="14" destOrd="0" presId="urn:microsoft.com/office/officeart/2008/layout/VerticalCurvedList"/>
    <dgm:cxn modelId="{0F284F73-538C-4605-8E74-B314788EF3B4}" type="presParOf" srcId="{69BE6715-4FC5-4EEF-B940-3830A09BA81D}" destId="{60110F1D-F6DC-49E3-A413-8BD4F132D80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6FA7D6B-8D4B-466A-9601-8163AEDBD133}" type="doc">
      <dgm:prSet loTypeId="urn:microsoft.com/office/officeart/2005/8/layout/hierarchy1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D0F489FB-4139-4933-AD70-D95DDB73A704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Планировался в размере</a:t>
          </a:r>
        </a:p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2млн. 006 тыс. 411,94 руб.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A1337E6A-7EDB-412B-95AA-E69F20A70936}" type="parTrans" cxnId="{13C3AFDB-FA2D-4F0D-A472-C410E9A9D0FF}">
      <dgm:prSet/>
      <dgm:spPr/>
      <dgm:t>
        <a:bodyPr/>
        <a:lstStyle/>
        <a:p>
          <a:endParaRPr lang="ru-RU"/>
        </a:p>
      </dgm:t>
    </dgm:pt>
    <dgm:pt modelId="{36D55C72-22F0-458E-B628-5DD27809745F}" type="sibTrans" cxnId="{13C3AFDB-FA2D-4F0D-A472-C410E9A9D0FF}">
      <dgm:prSet/>
      <dgm:spPr/>
      <dgm:t>
        <a:bodyPr/>
        <a:lstStyle/>
        <a:p>
          <a:endParaRPr lang="ru-RU"/>
        </a:p>
      </dgm:t>
    </dgm:pt>
    <dgm:pt modelId="{26217042-87EA-4331-BE6E-789D37A4AD07}">
      <dgm:prSet phldrT="[Текст]" custT="1"/>
      <dgm:spPr/>
      <dgm:t>
        <a:bodyPr/>
        <a:lstStyle/>
        <a:p>
          <a:r>
            <a:rPr lang="ru-RU" sz="2300" b="1" dirty="0" smtClean="0">
              <a:latin typeface="Times New Roman" pitchFamily="18" charset="0"/>
              <a:cs typeface="Times New Roman" pitchFamily="18" charset="0"/>
            </a:rPr>
            <a:t>1 млн. 392 тыс. 640,66 руб.</a:t>
          </a:r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не реализованы по причине отсутствия чрезвычайных ситуаций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8A5DBCF4-2E4F-41B4-B465-FC06550E74A7}" type="parTrans" cxnId="{B9FAF214-370D-4ECA-B9C9-B32258FA85A0}">
      <dgm:prSet/>
      <dgm:spPr/>
      <dgm:t>
        <a:bodyPr/>
        <a:lstStyle/>
        <a:p>
          <a:endParaRPr lang="ru-RU"/>
        </a:p>
      </dgm:t>
    </dgm:pt>
    <dgm:pt modelId="{721D844F-1B0C-4E06-817D-3844396E043E}" type="sibTrans" cxnId="{B9FAF214-370D-4ECA-B9C9-B32258FA85A0}">
      <dgm:prSet/>
      <dgm:spPr/>
      <dgm:t>
        <a:bodyPr/>
        <a:lstStyle/>
        <a:p>
          <a:endParaRPr lang="ru-RU"/>
        </a:p>
      </dgm:t>
    </dgm:pt>
    <dgm:pt modelId="{D1CEF926-6B23-4644-9126-AA4569139F1C}">
      <dgm:prSet phldrT="[Текст]" custT="1"/>
      <dgm:spPr/>
      <dgm:t>
        <a:bodyPr/>
        <a:lstStyle/>
        <a:p>
          <a:pPr algn="ctr"/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613 тыс. 771,28руб.Направлены на:</a:t>
          </a:r>
        </a:p>
        <a:p>
          <a:pPr algn="l"/>
          <a:r>
            <a:rPr lang="ru-RU" sz="1500" b="1" dirty="0" smtClean="0">
              <a:latin typeface="Times New Roman" pitchFamily="18" charset="0"/>
              <a:cs typeface="Times New Roman" pitchFamily="18" charset="0"/>
            </a:rPr>
            <a:t>- на оплату ремонтно-восстановительных работ (услуг) выполненных при ликвидации чрезвычайной ситуации обрушения плит покрытия жилого многоквартирного дома по улице Мира №4, а также на оплату расходов связанных с обеспечением проживания в пункте временного проживания жильцов дома по улице Мира №4 эвакуированных на время проведения работ по ликвидации чрезвычайной ситуации в городе </a:t>
          </a:r>
          <a:r>
            <a:rPr lang="ru-RU" sz="1500" b="1" dirty="0" err="1" smtClean="0">
              <a:latin typeface="Times New Roman" pitchFamily="18" charset="0"/>
              <a:cs typeface="Times New Roman" pitchFamily="18" charset="0"/>
            </a:rPr>
            <a:t>Покачи</a:t>
          </a:r>
          <a:r>
            <a:rPr lang="ru-RU" sz="1500" b="1" dirty="0" smtClean="0">
              <a:latin typeface="Times New Roman" pitchFamily="18" charset="0"/>
              <a:cs typeface="Times New Roman" pitchFamily="18" charset="0"/>
            </a:rPr>
            <a:t>(413 тыс.771,28руб.)</a:t>
          </a:r>
        </a:p>
        <a:p>
          <a:pPr algn="l"/>
          <a:r>
            <a:rPr lang="ru-RU" sz="1500" b="1" dirty="0" smtClean="0">
              <a:latin typeface="Times New Roman" pitchFamily="18" charset="0"/>
              <a:cs typeface="Times New Roman" pitchFamily="18" charset="0"/>
            </a:rPr>
            <a:t>-на оказание финансовой помощи гражданам города </a:t>
          </a:r>
          <a:r>
            <a:rPr lang="ru-RU" sz="1500" b="1" dirty="0" err="1" smtClean="0">
              <a:latin typeface="Times New Roman" pitchFamily="18" charset="0"/>
              <a:cs typeface="Times New Roman" pitchFamily="18" charset="0"/>
            </a:rPr>
            <a:t>Покачи</a:t>
          </a:r>
          <a:r>
            <a:rPr lang="ru-RU" sz="1500" b="1" dirty="0" smtClean="0">
              <a:latin typeface="Times New Roman" pitchFamily="18" charset="0"/>
              <a:cs typeface="Times New Roman" pitchFamily="18" charset="0"/>
            </a:rPr>
            <a:t> в связи с частичной утратой ими имущества первой необходимости вследствие чрезвычайной ситуации произошедшей 26.06.2017 при обрушения плит покрытия жилого дома по адресу г. Покачи ул. Мира, д.4.(200 тыс.руб.)</a:t>
          </a:r>
          <a:endParaRPr lang="ru-RU" sz="1500" dirty="0">
            <a:latin typeface="Times New Roman" pitchFamily="18" charset="0"/>
            <a:cs typeface="Times New Roman" pitchFamily="18" charset="0"/>
          </a:endParaRPr>
        </a:p>
      </dgm:t>
    </dgm:pt>
    <dgm:pt modelId="{B61A5CA3-53B9-4C69-9A85-6820F2D13A5E}" type="parTrans" cxnId="{E29B495B-4A6C-4AEE-92E1-BA0A4F80C022}">
      <dgm:prSet/>
      <dgm:spPr/>
      <dgm:t>
        <a:bodyPr/>
        <a:lstStyle/>
        <a:p>
          <a:endParaRPr lang="ru-RU"/>
        </a:p>
      </dgm:t>
    </dgm:pt>
    <dgm:pt modelId="{9ED9D68D-8828-49A6-9D92-075C46155539}" type="sibTrans" cxnId="{E29B495B-4A6C-4AEE-92E1-BA0A4F80C022}">
      <dgm:prSet/>
      <dgm:spPr/>
      <dgm:t>
        <a:bodyPr/>
        <a:lstStyle/>
        <a:p>
          <a:endParaRPr lang="ru-RU"/>
        </a:p>
      </dgm:t>
    </dgm:pt>
    <dgm:pt modelId="{ED28EB1D-0CB9-44E0-BD4F-FD47C7013698}" type="pres">
      <dgm:prSet presAssocID="{D6FA7D6B-8D4B-466A-9601-8163AEDBD13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160995D-B2AE-47B7-A199-2A2BE129B158}" type="pres">
      <dgm:prSet presAssocID="{D0F489FB-4139-4933-AD70-D95DDB73A704}" presName="hierRoot1" presStyleCnt="0"/>
      <dgm:spPr/>
      <dgm:t>
        <a:bodyPr/>
        <a:lstStyle/>
        <a:p>
          <a:endParaRPr lang="ru-RU"/>
        </a:p>
      </dgm:t>
    </dgm:pt>
    <dgm:pt modelId="{0B277E37-5423-481E-BBF1-3657F9F4F716}" type="pres">
      <dgm:prSet presAssocID="{D0F489FB-4139-4933-AD70-D95DDB73A704}" presName="composite" presStyleCnt="0"/>
      <dgm:spPr/>
      <dgm:t>
        <a:bodyPr/>
        <a:lstStyle/>
        <a:p>
          <a:endParaRPr lang="ru-RU"/>
        </a:p>
      </dgm:t>
    </dgm:pt>
    <dgm:pt modelId="{E5C0C927-9368-4A9B-8375-CEA8183E9D92}" type="pres">
      <dgm:prSet presAssocID="{D0F489FB-4139-4933-AD70-D95DDB73A704}" presName="background" presStyleLbl="node0" presStyleIdx="0" presStyleCnt="1"/>
      <dgm:spPr/>
      <dgm:t>
        <a:bodyPr/>
        <a:lstStyle/>
        <a:p>
          <a:endParaRPr lang="ru-RU"/>
        </a:p>
      </dgm:t>
    </dgm:pt>
    <dgm:pt modelId="{F193C24D-B5CA-4517-B70B-CD269E1BD500}" type="pres">
      <dgm:prSet presAssocID="{D0F489FB-4139-4933-AD70-D95DDB73A704}" presName="text" presStyleLbl="fgAcc0" presStyleIdx="0" presStyleCnt="1" custScaleX="264604" custScaleY="563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DF9D222-3A08-4251-8AEB-16528B996288}" type="pres">
      <dgm:prSet presAssocID="{D0F489FB-4139-4933-AD70-D95DDB73A704}" presName="hierChild2" presStyleCnt="0"/>
      <dgm:spPr/>
      <dgm:t>
        <a:bodyPr/>
        <a:lstStyle/>
        <a:p>
          <a:endParaRPr lang="ru-RU"/>
        </a:p>
      </dgm:t>
    </dgm:pt>
    <dgm:pt modelId="{21705CA9-CB24-43D6-A9F6-E31FEED2946A}" type="pres">
      <dgm:prSet presAssocID="{8A5DBCF4-2E4F-41B4-B465-FC06550E74A7}" presName="Name10" presStyleLbl="parChTrans1D2" presStyleIdx="0" presStyleCnt="2"/>
      <dgm:spPr/>
      <dgm:t>
        <a:bodyPr/>
        <a:lstStyle/>
        <a:p>
          <a:endParaRPr lang="ru-RU"/>
        </a:p>
      </dgm:t>
    </dgm:pt>
    <dgm:pt modelId="{02C9D184-96FB-42F7-B2D1-B2ECF0008936}" type="pres">
      <dgm:prSet presAssocID="{26217042-87EA-4331-BE6E-789D37A4AD07}" presName="hierRoot2" presStyleCnt="0"/>
      <dgm:spPr/>
      <dgm:t>
        <a:bodyPr/>
        <a:lstStyle/>
        <a:p>
          <a:endParaRPr lang="ru-RU"/>
        </a:p>
      </dgm:t>
    </dgm:pt>
    <dgm:pt modelId="{E815C7D5-D0B2-402F-85B4-002014B76DA1}" type="pres">
      <dgm:prSet presAssocID="{26217042-87EA-4331-BE6E-789D37A4AD07}" presName="composite2" presStyleCnt="0"/>
      <dgm:spPr/>
      <dgm:t>
        <a:bodyPr/>
        <a:lstStyle/>
        <a:p>
          <a:endParaRPr lang="ru-RU"/>
        </a:p>
      </dgm:t>
    </dgm:pt>
    <dgm:pt modelId="{7F43B6C3-84C6-415B-892D-EFC0C0F729D7}" type="pres">
      <dgm:prSet presAssocID="{26217042-87EA-4331-BE6E-789D37A4AD07}" presName="background2" presStyleLbl="node2" presStyleIdx="0" presStyleCnt="2"/>
      <dgm:spPr/>
      <dgm:t>
        <a:bodyPr/>
        <a:lstStyle/>
        <a:p>
          <a:endParaRPr lang="ru-RU"/>
        </a:p>
      </dgm:t>
    </dgm:pt>
    <dgm:pt modelId="{BD04F86D-6051-408F-873F-3A828922E1E0}" type="pres">
      <dgm:prSet presAssocID="{26217042-87EA-4331-BE6E-789D37A4AD07}" presName="text2" presStyleLbl="fgAcc2" presStyleIdx="0" presStyleCnt="2" custScaleX="117629" custScaleY="1612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CCA883F-B053-4A14-A9A4-0B2A31FD504F}" type="pres">
      <dgm:prSet presAssocID="{26217042-87EA-4331-BE6E-789D37A4AD07}" presName="hierChild3" presStyleCnt="0"/>
      <dgm:spPr/>
      <dgm:t>
        <a:bodyPr/>
        <a:lstStyle/>
        <a:p>
          <a:endParaRPr lang="ru-RU"/>
        </a:p>
      </dgm:t>
    </dgm:pt>
    <dgm:pt modelId="{756951C0-061F-41C3-9C64-63FB557448A4}" type="pres">
      <dgm:prSet presAssocID="{B61A5CA3-53B9-4C69-9A85-6820F2D13A5E}" presName="Name10" presStyleLbl="parChTrans1D2" presStyleIdx="1" presStyleCnt="2"/>
      <dgm:spPr/>
      <dgm:t>
        <a:bodyPr/>
        <a:lstStyle/>
        <a:p>
          <a:endParaRPr lang="ru-RU"/>
        </a:p>
      </dgm:t>
    </dgm:pt>
    <dgm:pt modelId="{9BF2993B-520D-4A92-9A5F-CB5F42DCB214}" type="pres">
      <dgm:prSet presAssocID="{D1CEF926-6B23-4644-9126-AA4569139F1C}" presName="hierRoot2" presStyleCnt="0"/>
      <dgm:spPr/>
      <dgm:t>
        <a:bodyPr/>
        <a:lstStyle/>
        <a:p>
          <a:endParaRPr lang="ru-RU"/>
        </a:p>
      </dgm:t>
    </dgm:pt>
    <dgm:pt modelId="{A4A9E144-79E1-4808-8E65-EE4913E6B041}" type="pres">
      <dgm:prSet presAssocID="{D1CEF926-6B23-4644-9126-AA4569139F1C}" presName="composite2" presStyleCnt="0"/>
      <dgm:spPr/>
      <dgm:t>
        <a:bodyPr/>
        <a:lstStyle/>
        <a:p>
          <a:endParaRPr lang="ru-RU"/>
        </a:p>
      </dgm:t>
    </dgm:pt>
    <dgm:pt modelId="{271BF87C-D1F5-42F5-AC67-7B904F95301B}" type="pres">
      <dgm:prSet presAssocID="{D1CEF926-6B23-4644-9126-AA4569139F1C}" presName="background2" presStyleLbl="node2" presStyleIdx="1" presStyleCnt="2"/>
      <dgm:spPr/>
      <dgm:t>
        <a:bodyPr/>
        <a:lstStyle/>
        <a:p>
          <a:endParaRPr lang="ru-RU"/>
        </a:p>
      </dgm:t>
    </dgm:pt>
    <dgm:pt modelId="{5D445E2B-587E-43B9-A939-BC273AB5447C}" type="pres">
      <dgm:prSet presAssocID="{D1CEF926-6B23-4644-9126-AA4569139F1C}" presName="text2" presStyleLbl="fgAcc2" presStyleIdx="1" presStyleCnt="2" custScaleX="210938" custScaleY="236846" custLinFactNeighborX="1385" custLinFactNeighborY="-43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8960EE2-58C8-41F4-A69A-FCB4DB83519D}" type="pres">
      <dgm:prSet presAssocID="{D1CEF926-6B23-4644-9126-AA4569139F1C}" presName="hierChild3" presStyleCnt="0"/>
      <dgm:spPr/>
      <dgm:t>
        <a:bodyPr/>
        <a:lstStyle/>
        <a:p>
          <a:endParaRPr lang="ru-RU"/>
        </a:p>
      </dgm:t>
    </dgm:pt>
  </dgm:ptLst>
  <dgm:cxnLst>
    <dgm:cxn modelId="{89E3266D-100C-4A75-9605-5175F188F3A1}" type="presOf" srcId="{B61A5CA3-53B9-4C69-9A85-6820F2D13A5E}" destId="{756951C0-061F-41C3-9C64-63FB557448A4}" srcOrd="0" destOrd="0" presId="urn:microsoft.com/office/officeart/2005/8/layout/hierarchy1"/>
    <dgm:cxn modelId="{13C3AFDB-FA2D-4F0D-A472-C410E9A9D0FF}" srcId="{D6FA7D6B-8D4B-466A-9601-8163AEDBD133}" destId="{D0F489FB-4139-4933-AD70-D95DDB73A704}" srcOrd="0" destOrd="0" parTransId="{A1337E6A-7EDB-412B-95AA-E69F20A70936}" sibTransId="{36D55C72-22F0-458E-B628-5DD27809745F}"/>
    <dgm:cxn modelId="{AEB63818-F1E3-49BF-B78A-64431D228087}" type="presOf" srcId="{D6FA7D6B-8D4B-466A-9601-8163AEDBD133}" destId="{ED28EB1D-0CB9-44E0-BD4F-FD47C7013698}" srcOrd="0" destOrd="0" presId="urn:microsoft.com/office/officeart/2005/8/layout/hierarchy1"/>
    <dgm:cxn modelId="{E29B495B-4A6C-4AEE-92E1-BA0A4F80C022}" srcId="{D0F489FB-4139-4933-AD70-D95DDB73A704}" destId="{D1CEF926-6B23-4644-9126-AA4569139F1C}" srcOrd="1" destOrd="0" parTransId="{B61A5CA3-53B9-4C69-9A85-6820F2D13A5E}" sibTransId="{9ED9D68D-8828-49A6-9D92-075C46155539}"/>
    <dgm:cxn modelId="{B9FAF214-370D-4ECA-B9C9-B32258FA85A0}" srcId="{D0F489FB-4139-4933-AD70-D95DDB73A704}" destId="{26217042-87EA-4331-BE6E-789D37A4AD07}" srcOrd="0" destOrd="0" parTransId="{8A5DBCF4-2E4F-41B4-B465-FC06550E74A7}" sibTransId="{721D844F-1B0C-4E06-817D-3844396E043E}"/>
    <dgm:cxn modelId="{BB4B7BEA-830B-40E6-9C01-0C0EC9156772}" type="presOf" srcId="{26217042-87EA-4331-BE6E-789D37A4AD07}" destId="{BD04F86D-6051-408F-873F-3A828922E1E0}" srcOrd="0" destOrd="0" presId="urn:microsoft.com/office/officeart/2005/8/layout/hierarchy1"/>
    <dgm:cxn modelId="{0E080DEB-78E3-4D8E-B766-A5CA98376FD7}" type="presOf" srcId="{D1CEF926-6B23-4644-9126-AA4569139F1C}" destId="{5D445E2B-587E-43B9-A939-BC273AB5447C}" srcOrd="0" destOrd="0" presId="urn:microsoft.com/office/officeart/2005/8/layout/hierarchy1"/>
    <dgm:cxn modelId="{6F10CFD0-909B-46C5-9D1C-F138A12D272C}" type="presOf" srcId="{D0F489FB-4139-4933-AD70-D95DDB73A704}" destId="{F193C24D-B5CA-4517-B70B-CD269E1BD500}" srcOrd="0" destOrd="0" presId="urn:microsoft.com/office/officeart/2005/8/layout/hierarchy1"/>
    <dgm:cxn modelId="{5BA85A1E-D092-416C-A320-E3C548603A24}" type="presOf" srcId="{8A5DBCF4-2E4F-41B4-B465-FC06550E74A7}" destId="{21705CA9-CB24-43D6-A9F6-E31FEED2946A}" srcOrd="0" destOrd="0" presId="urn:microsoft.com/office/officeart/2005/8/layout/hierarchy1"/>
    <dgm:cxn modelId="{ED31626E-3120-448C-B300-9BE81CFDB70A}" type="presParOf" srcId="{ED28EB1D-0CB9-44E0-BD4F-FD47C7013698}" destId="{5160995D-B2AE-47B7-A199-2A2BE129B158}" srcOrd="0" destOrd="0" presId="urn:microsoft.com/office/officeart/2005/8/layout/hierarchy1"/>
    <dgm:cxn modelId="{10EE6F45-D736-46A9-8A98-0616F5C4C560}" type="presParOf" srcId="{5160995D-B2AE-47B7-A199-2A2BE129B158}" destId="{0B277E37-5423-481E-BBF1-3657F9F4F716}" srcOrd="0" destOrd="0" presId="urn:microsoft.com/office/officeart/2005/8/layout/hierarchy1"/>
    <dgm:cxn modelId="{0CDADD52-A4D8-4ECA-AD53-6FD38BCB0883}" type="presParOf" srcId="{0B277E37-5423-481E-BBF1-3657F9F4F716}" destId="{E5C0C927-9368-4A9B-8375-CEA8183E9D92}" srcOrd="0" destOrd="0" presId="urn:microsoft.com/office/officeart/2005/8/layout/hierarchy1"/>
    <dgm:cxn modelId="{A64A39A6-13DD-411B-97BB-36E04BC9848F}" type="presParOf" srcId="{0B277E37-5423-481E-BBF1-3657F9F4F716}" destId="{F193C24D-B5CA-4517-B70B-CD269E1BD500}" srcOrd="1" destOrd="0" presId="urn:microsoft.com/office/officeart/2005/8/layout/hierarchy1"/>
    <dgm:cxn modelId="{3FFE0BBB-5BDA-4BC2-BFB4-E785C4400108}" type="presParOf" srcId="{5160995D-B2AE-47B7-A199-2A2BE129B158}" destId="{1DF9D222-3A08-4251-8AEB-16528B996288}" srcOrd="1" destOrd="0" presId="urn:microsoft.com/office/officeart/2005/8/layout/hierarchy1"/>
    <dgm:cxn modelId="{212DB1D0-8626-4DA3-9714-362E00AA15D6}" type="presParOf" srcId="{1DF9D222-3A08-4251-8AEB-16528B996288}" destId="{21705CA9-CB24-43D6-A9F6-E31FEED2946A}" srcOrd="0" destOrd="0" presId="urn:microsoft.com/office/officeart/2005/8/layout/hierarchy1"/>
    <dgm:cxn modelId="{F3635261-DD81-427F-BB15-51FC03CB25A6}" type="presParOf" srcId="{1DF9D222-3A08-4251-8AEB-16528B996288}" destId="{02C9D184-96FB-42F7-B2D1-B2ECF0008936}" srcOrd="1" destOrd="0" presId="urn:microsoft.com/office/officeart/2005/8/layout/hierarchy1"/>
    <dgm:cxn modelId="{B38EF77D-13C7-4722-A8D9-4795002F116B}" type="presParOf" srcId="{02C9D184-96FB-42F7-B2D1-B2ECF0008936}" destId="{E815C7D5-D0B2-402F-85B4-002014B76DA1}" srcOrd="0" destOrd="0" presId="urn:microsoft.com/office/officeart/2005/8/layout/hierarchy1"/>
    <dgm:cxn modelId="{1A3BE65F-0B70-4987-8B1C-840382997463}" type="presParOf" srcId="{E815C7D5-D0B2-402F-85B4-002014B76DA1}" destId="{7F43B6C3-84C6-415B-892D-EFC0C0F729D7}" srcOrd="0" destOrd="0" presId="urn:microsoft.com/office/officeart/2005/8/layout/hierarchy1"/>
    <dgm:cxn modelId="{0ACC223C-A109-4F1D-88F3-C3BAAC59461B}" type="presParOf" srcId="{E815C7D5-D0B2-402F-85B4-002014B76DA1}" destId="{BD04F86D-6051-408F-873F-3A828922E1E0}" srcOrd="1" destOrd="0" presId="urn:microsoft.com/office/officeart/2005/8/layout/hierarchy1"/>
    <dgm:cxn modelId="{A735DF65-F653-433A-B54F-5BEC514F30D1}" type="presParOf" srcId="{02C9D184-96FB-42F7-B2D1-B2ECF0008936}" destId="{5CCA883F-B053-4A14-A9A4-0B2A31FD504F}" srcOrd="1" destOrd="0" presId="urn:microsoft.com/office/officeart/2005/8/layout/hierarchy1"/>
    <dgm:cxn modelId="{008467CF-EE9F-47BC-BB47-89129B1144E5}" type="presParOf" srcId="{1DF9D222-3A08-4251-8AEB-16528B996288}" destId="{756951C0-061F-41C3-9C64-63FB557448A4}" srcOrd="2" destOrd="0" presId="urn:microsoft.com/office/officeart/2005/8/layout/hierarchy1"/>
    <dgm:cxn modelId="{34A23D84-F16A-46F2-9B85-7D3FD554B2FA}" type="presParOf" srcId="{1DF9D222-3A08-4251-8AEB-16528B996288}" destId="{9BF2993B-520D-4A92-9A5F-CB5F42DCB214}" srcOrd="3" destOrd="0" presId="urn:microsoft.com/office/officeart/2005/8/layout/hierarchy1"/>
    <dgm:cxn modelId="{FEA088F2-1309-4FE5-9DED-A3A147B5BD9F}" type="presParOf" srcId="{9BF2993B-520D-4A92-9A5F-CB5F42DCB214}" destId="{A4A9E144-79E1-4808-8E65-EE4913E6B041}" srcOrd="0" destOrd="0" presId="urn:microsoft.com/office/officeart/2005/8/layout/hierarchy1"/>
    <dgm:cxn modelId="{5002E8A3-EAB0-4B15-A7E5-A5F521BD3F43}" type="presParOf" srcId="{A4A9E144-79E1-4808-8E65-EE4913E6B041}" destId="{271BF87C-D1F5-42F5-AC67-7B904F95301B}" srcOrd="0" destOrd="0" presId="urn:microsoft.com/office/officeart/2005/8/layout/hierarchy1"/>
    <dgm:cxn modelId="{6DCF4D6C-A84E-431F-A8D6-4D62C4801896}" type="presParOf" srcId="{A4A9E144-79E1-4808-8E65-EE4913E6B041}" destId="{5D445E2B-587E-43B9-A939-BC273AB5447C}" srcOrd="1" destOrd="0" presId="urn:microsoft.com/office/officeart/2005/8/layout/hierarchy1"/>
    <dgm:cxn modelId="{E65ED13D-0FA5-4BD3-A9F1-D4CAAA98C074}" type="presParOf" srcId="{9BF2993B-520D-4A92-9A5F-CB5F42DCB214}" destId="{28960EE2-58C8-41F4-A69A-FCB4DB83519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9E7313F-7A17-453E-80BF-A885C39B23C6}" type="doc">
      <dgm:prSet loTypeId="urn:microsoft.com/office/officeart/2005/8/layout/default#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3A898D6-A51A-4350-BBAD-C07D79E79367}">
      <dgm:prSet phldrT="[Текст]" custT="1"/>
      <dgm:spPr/>
      <dgm:t>
        <a:bodyPr/>
        <a:lstStyle/>
        <a:p>
          <a:r>
            <a:rPr lang="ru-RU" sz="1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Субсидии из бюджета АО  8 654,2 </a:t>
          </a:r>
          <a:r>
            <a:rPr lang="ru-RU" sz="15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тыс.руб</a:t>
          </a:r>
          <a:r>
            <a:rPr lang="ru-RU" sz="1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500" dirty="0">
            <a:latin typeface="Times New Roman" pitchFamily="18" charset="0"/>
            <a:cs typeface="Times New Roman" pitchFamily="18" charset="0"/>
          </a:endParaRPr>
        </a:p>
      </dgm:t>
    </dgm:pt>
    <dgm:pt modelId="{A877571A-5373-4F54-97F2-62979F8F46DD}" type="parTrans" cxnId="{BD996F85-02CE-434C-9656-BA2FD006AE91}">
      <dgm:prSet/>
      <dgm:spPr/>
      <dgm:t>
        <a:bodyPr/>
        <a:lstStyle/>
        <a:p>
          <a:endParaRPr lang="ru-RU"/>
        </a:p>
      </dgm:t>
    </dgm:pt>
    <dgm:pt modelId="{054FA6DA-59F8-473A-BD07-D5B5D610A30B}" type="sibTrans" cxnId="{BD996F85-02CE-434C-9656-BA2FD006AE91}">
      <dgm:prSet/>
      <dgm:spPr/>
      <dgm:t>
        <a:bodyPr/>
        <a:lstStyle/>
        <a:p>
          <a:endParaRPr lang="ru-RU"/>
        </a:p>
      </dgm:t>
    </dgm:pt>
    <dgm:pt modelId="{E716DAA0-A680-460B-81EA-FFF87439CA1D}">
      <dgm:prSet phldrT="[Текст]" custT="1"/>
      <dgm:spPr/>
      <dgm:t>
        <a:bodyPr/>
        <a:lstStyle/>
        <a:p>
          <a:r>
            <a:rPr lang="ru-RU" sz="1500" b="0" i="0" u="none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Акцизы </a:t>
          </a:r>
        </a:p>
        <a:p>
          <a:r>
            <a:rPr lang="ru-RU" sz="1500" b="0" i="0" u="none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5 472,8 </a:t>
          </a:r>
          <a:r>
            <a:rPr lang="ru-RU" sz="1500" b="0" i="0" u="none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тыс.руб</a:t>
          </a:r>
          <a:r>
            <a:rPr lang="ru-RU" sz="1200" b="0" i="0" u="none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41EE8DEC-2707-4791-93F3-6C8BD493CCEE}" type="parTrans" cxnId="{2A4DFCF5-D70B-455B-8676-F3B334D454C4}">
      <dgm:prSet/>
      <dgm:spPr/>
      <dgm:t>
        <a:bodyPr/>
        <a:lstStyle/>
        <a:p>
          <a:endParaRPr lang="ru-RU"/>
        </a:p>
      </dgm:t>
    </dgm:pt>
    <dgm:pt modelId="{5C1FD057-CE25-412F-929E-9DFCAD0247A1}" type="sibTrans" cxnId="{2A4DFCF5-D70B-455B-8676-F3B334D454C4}">
      <dgm:prSet/>
      <dgm:spPr/>
      <dgm:t>
        <a:bodyPr/>
        <a:lstStyle/>
        <a:p>
          <a:endParaRPr lang="ru-RU"/>
        </a:p>
      </dgm:t>
    </dgm:pt>
    <dgm:pt modelId="{25B08E43-AC72-4EDA-9D53-AF18E6D18D56}">
      <dgm:prSet phldrT="[Текст]" custT="1"/>
      <dgm:spPr/>
      <dgm:t>
        <a:bodyPr/>
        <a:lstStyle/>
        <a:p>
          <a:r>
            <a:rPr lang="ru-RU" sz="1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Денежные взыскания (штрафы) за правонарушения в области дорожного движения 100 </a:t>
          </a:r>
          <a:r>
            <a:rPr lang="ru-RU" sz="15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тыс.руб</a:t>
          </a:r>
          <a:r>
            <a:rPr lang="ru-RU" sz="1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500" dirty="0">
            <a:latin typeface="Times New Roman" pitchFamily="18" charset="0"/>
            <a:cs typeface="Times New Roman" pitchFamily="18" charset="0"/>
          </a:endParaRPr>
        </a:p>
      </dgm:t>
    </dgm:pt>
    <dgm:pt modelId="{E780F363-9A61-4A0E-BAD4-E5F5717DA8E4}" type="parTrans" cxnId="{AB476FB3-F6DE-443E-AD68-E217E1603CFC}">
      <dgm:prSet/>
      <dgm:spPr/>
      <dgm:t>
        <a:bodyPr/>
        <a:lstStyle/>
        <a:p>
          <a:endParaRPr lang="ru-RU"/>
        </a:p>
      </dgm:t>
    </dgm:pt>
    <dgm:pt modelId="{A3FEDB44-1C4F-411F-A5A9-99B19B9D9362}" type="sibTrans" cxnId="{AB476FB3-F6DE-443E-AD68-E217E1603CFC}">
      <dgm:prSet/>
      <dgm:spPr/>
      <dgm:t>
        <a:bodyPr/>
        <a:lstStyle/>
        <a:p>
          <a:endParaRPr lang="ru-RU"/>
        </a:p>
      </dgm:t>
    </dgm:pt>
    <dgm:pt modelId="{986FF67E-957A-48D0-A29D-C1905BEAEA18}">
      <dgm:prSet phldrT="[Текст]" custT="1"/>
      <dgm:spPr/>
      <dgm:t>
        <a:bodyPr/>
        <a:lstStyle/>
        <a:p>
          <a:r>
            <a:rPr lang="ru-RU" sz="1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Иные налоговые доходы 21 446,7 </a:t>
          </a:r>
          <a:r>
            <a:rPr lang="ru-RU" sz="15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тыс.руб</a:t>
          </a:r>
          <a:r>
            <a:rPr lang="ru-RU" sz="1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500" dirty="0">
            <a:latin typeface="Times New Roman" pitchFamily="18" charset="0"/>
            <a:cs typeface="Times New Roman" pitchFamily="18" charset="0"/>
          </a:endParaRPr>
        </a:p>
      </dgm:t>
    </dgm:pt>
    <dgm:pt modelId="{87D0C3A2-1A9E-44D2-8392-8F46911ACE15}" type="parTrans" cxnId="{A936D21B-80E6-4CA0-9C6C-9C0C3E64E76E}">
      <dgm:prSet/>
      <dgm:spPr/>
      <dgm:t>
        <a:bodyPr/>
        <a:lstStyle/>
        <a:p>
          <a:endParaRPr lang="ru-RU"/>
        </a:p>
      </dgm:t>
    </dgm:pt>
    <dgm:pt modelId="{483FC793-3FB3-404E-BEE2-0E7A60D49451}" type="sibTrans" cxnId="{A936D21B-80E6-4CA0-9C6C-9C0C3E64E76E}">
      <dgm:prSet/>
      <dgm:spPr/>
      <dgm:t>
        <a:bodyPr/>
        <a:lstStyle/>
        <a:p>
          <a:endParaRPr lang="ru-RU"/>
        </a:p>
      </dgm:t>
    </dgm:pt>
    <dgm:pt modelId="{DB836937-05EC-4301-8CBA-9794CBEA6E88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1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Поступления сумм в возмещение вреда, причиняемого автомобильным дорогам транспортными средствами, осуществляющими перевозки тяжеловесных и (или) крупногабаритных грузов</a:t>
          </a:r>
        </a:p>
        <a:p>
          <a:pPr>
            <a:spcAft>
              <a:spcPts val="0"/>
            </a:spcAft>
          </a:pPr>
          <a:r>
            <a:rPr lang="ru-RU" sz="1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348,5 </a:t>
          </a:r>
          <a:r>
            <a:rPr lang="ru-RU" sz="15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тыс.руб</a:t>
          </a:r>
          <a:r>
            <a:rPr lang="ru-RU" sz="15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1500" dirty="0">
            <a:latin typeface="Times New Roman" pitchFamily="18" charset="0"/>
            <a:cs typeface="Times New Roman" pitchFamily="18" charset="0"/>
          </a:endParaRPr>
        </a:p>
      </dgm:t>
    </dgm:pt>
    <dgm:pt modelId="{484959B5-021D-4F6F-AEC5-54DA1150A47C}" type="parTrans" cxnId="{121F7704-65E5-48D1-9AB7-CA0E3BFEA50A}">
      <dgm:prSet/>
      <dgm:spPr/>
      <dgm:t>
        <a:bodyPr/>
        <a:lstStyle/>
        <a:p>
          <a:endParaRPr lang="ru-RU"/>
        </a:p>
      </dgm:t>
    </dgm:pt>
    <dgm:pt modelId="{62EDB040-4E60-4117-8047-1520DFFA11FA}" type="sibTrans" cxnId="{121F7704-65E5-48D1-9AB7-CA0E3BFEA50A}">
      <dgm:prSet/>
      <dgm:spPr/>
      <dgm:t>
        <a:bodyPr/>
        <a:lstStyle/>
        <a:p>
          <a:endParaRPr lang="ru-RU"/>
        </a:p>
      </dgm:t>
    </dgm:pt>
    <dgm:pt modelId="{EE42545F-61E4-4378-80FF-5171EA548DCC}" type="pres">
      <dgm:prSet presAssocID="{39E7313F-7A17-453E-80BF-A885C39B23C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4E737EB-D1F8-424F-B793-B11371E9296D}" type="pres">
      <dgm:prSet presAssocID="{43A898D6-A51A-4350-BBAD-C07D79E79367}" presName="node" presStyleLbl="node1" presStyleIdx="0" presStyleCnt="5" custLinFactNeighborX="-58" custLinFactNeighborY="-7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DA6923-6B4E-4B3B-9553-8CA7EDFD823B}" type="pres">
      <dgm:prSet presAssocID="{054FA6DA-59F8-473A-BD07-D5B5D610A30B}" presName="sibTrans" presStyleCnt="0"/>
      <dgm:spPr/>
    </dgm:pt>
    <dgm:pt modelId="{6EDB91AF-FD24-438A-A2BB-F93AC0FB2FB6}" type="pres">
      <dgm:prSet presAssocID="{E716DAA0-A680-460B-81EA-FFF87439CA1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F1B462-96BD-435D-AD04-A27416B9759A}" type="pres">
      <dgm:prSet presAssocID="{5C1FD057-CE25-412F-929E-9DFCAD0247A1}" presName="sibTrans" presStyleCnt="0"/>
      <dgm:spPr/>
    </dgm:pt>
    <dgm:pt modelId="{EA657811-5E91-4D12-9ECE-1ADF9C8110BC}" type="pres">
      <dgm:prSet presAssocID="{25B08E43-AC72-4EDA-9D53-AF18E6D18D5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76D7BE-ECFA-494D-9789-5A3137EAC7AC}" type="pres">
      <dgm:prSet presAssocID="{A3FEDB44-1C4F-411F-A5A9-99B19B9D9362}" presName="sibTrans" presStyleCnt="0"/>
      <dgm:spPr/>
    </dgm:pt>
    <dgm:pt modelId="{2F55D75C-EEA1-484B-BB6C-05CCA70C24A7}" type="pres">
      <dgm:prSet presAssocID="{986FF67E-957A-48D0-A29D-C1905BEAEA1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EF25AB-7985-437A-9420-18EAA9DA12CF}" type="pres">
      <dgm:prSet presAssocID="{483FC793-3FB3-404E-BEE2-0E7A60D49451}" presName="sibTrans" presStyleCnt="0"/>
      <dgm:spPr/>
    </dgm:pt>
    <dgm:pt modelId="{179B1351-530B-45B1-9094-73A31526B20C}" type="pres">
      <dgm:prSet presAssocID="{DB836937-05EC-4301-8CBA-9794CBEA6E88}" presName="node" presStyleLbl="node1" presStyleIdx="4" presStyleCnt="5" custScaleX="147461" custScaleY="1406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D996F85-02CE-434C-9656-BA2FD006AE91}" srcId="{39E7313F-7A17-453E-80BF-A885C39B23C6}" destId="{43A898D6-A51A-4350-BBAD-C07D79E79367}" srcOrd="0" destOrd="0" parTransId="{A877571A-5373-4F54-97F2-62979F8F46DD}" sibTransId="{054FA6DA-59F8-473A-BD07-D5B5D610A30B}"/>
    <dgm:cxn modelId="{A936D21B-80E6-4CA0-9C6C-9C0C3E64E76E}" srcId="{39E7313F-7A17-453E-80BF-A885C39B23C6}" destId="{986FF67E-957A-48D0-A29D-C1905BEAEA18}" srcOrd="3" destOrd="0" parTransId="{87D0C3A2-1A9E-44D2-8392-8F46911ACE15}" sibTransId="{483FC793-3FB3-404E-BEE2-0E7A60D49451}"/>
    <dgm:cxn modelId="{11CB9893-C65F-402C-9DDA-36DCD7E14510}" type="presOf" srcId="{43A898D6-A51A-4350-BBAD-C07D79E79367}" destId="{C4E737EB-D1F8-424F-B793-B11371E9296D}" srcOrd="0" destOrd="0" presId="urn:microsoft.com/office/officeart/2005/8/layout/default#2"/>
    <dgm:cxn modelId="{BAE8889B-A6A0-4C2F-8C61-D91300924B4C}" type="presOf" srcId="{E716DAA0-A680-460B-81EA-FFF87439CA1D}" destId="{6EDB91AF-FD24-438A-A2BB-F93AC0FB2FB6}" srcOrd="0" destOrd="0" presId="urn:microsoft.com/office/officeart/2005/8/layout/default#2"/>
    <dgm:cxn modelId="{69A4869A-87BF-4B13-ACBA-246C917EF5F5}" type="presOf" srcId="{DB836937-05EC-4301-8CBA-9794CBEA6E88}" destId="{179B1351-530B-45B1-9094-73A31526B20C}" srcOrd="0" destOrd="0" presId="urn:microsoft.com/office/officeart/2005/8/layout/default#2"/>
    <dgm:cxn modelId="{65791379-62A4-4E48-927E-DB6327AF5B8B}" type="presOf" srcId="{39E7313F-7A17-453E-80BF-A885C39B23C6}" destId="{EE42545F-61E4-4378-80FF-5171EA548DCC}" srcOrd="0" destOrd="0" presId="urn:microsoft.com/office/officeart/2005/8/layout/default#2"/>
    <dgm:cxn modelId="{AE28764E-20F7-4D2A-B6B9-6E5BA8266891}" type="presOf" srcId="{986FF67E-957A-48D0-A29D-C1905BEAEA18}" destId="{2F55D75C-EEA1-484B-BB6C-05CCA70C24A7}" srcOrd="0" destOrd="0" presId="urn:microsoft.com/office/officeart/2005/8/layout/default#2"/>
    <dgm:cxn modelId="{D02E60A1-02CA-40A3-9B50-F2C02A14915C}" type="presOf" srcId="{25B08E43-AC72-4EDA-9D53-AF18E6D18D56}" destId="{EA657811-5E91-4D12-9ECE-1ADF9C8110BC}" srcOrd="0" destOrd="0" presId="urn:microsoft.com/office/officeart/2005/8/layout/default#2"/>
    <dgm:cxn modelId="{AB476FB3-F6DE-443E-AD68-E217E1603CFC}" srcId="{39E7313F-7A17-453E-80BF-A885C39B23C6}" destId="{25B08E43-AC72-4EDA-9D53-AF18E6D18D56}" srcOrd="2" destOrd="0" parTransId="{E780F363-9A61-4A0E-BAD4-E5F5717DA8E4}" sibTransId="{A3FEDB44-1C4F-411F-A5A9-99B19B9D9362}"/>
    <dgm:cxn modelId="{121F7704-65E5-48D1-9AB7-CA0E3BFEA50A}" srcId="{39E7313F-7A17-453E-80BF-A885C39B23C6}" destId="{DB836937-05EC-4301-8CBA-9794CBEA6E88}" srcOrd="4" destOrd="0" parTransId="{484959B5-021D-4F6F-AEC5-54DA1150A47C}" sibTransId="{62EDB040-4E60-4117-8047-1520DFFA11FA}"/>
    <dgm:cxn modelId="{2A4DFCF5-D70B-455B-8676-F3B334D454C4}" srcId="{39E7313F-7A17-453E-80BF-A885C39B23C6}" destId="{E716DAA0-A680-460B-81EA-FFF87439CA1D}" srcOrd="1" destOrd="0" parTransId="{41EE8DEC-2707-4791-93F3-6C8BD493CCEE}" sibTransId="{5C1FD057-CE25-412F-929E-9DFCAD0247A1}"/>
    <dgm:cxn modelId="{13D422EA-06B8-4BB6-B775-AF3979CB75C8}" type="presParOf" srcId="{EE42545F-61E4-4378-80FF-5171EA548DCC}" destId="{C4E737EB-D1F8-424F-B793-B11371E9296D}" srcOrd="0" destOrd="0" presId="urn:microsoft.com/office/officeart/2005/8/layout/default#2"/>
    <dgm:cxn modelId="{1C7AA328-5435-4C1B-8132-C27D714C5470}" type="presParOf" srcId="{EE42545F-61E4-4378-80FF-5171EA548DCC}" destId="{77DA6923-6B4E-4B3B-9553-8CA7EDFD823B}" srcOrd="1" destOrd="0" presId="urn:microsoft.com/office/officeart/2005/8/layout/default#2"/>
    <dgm:cxn modelId="{1304503E-4607-413A-9C9C-1530BBD2361A}" type="presParOf" srcId="{EE42545F-61E4-4378-80FF-5171EA548DCC}" destId="{6EDB91AF-FD24-438A-A2BB-F93AC0FB2FB6}" srcOrd="2" destOrd="0" presId="urn:microsoft.com/office/officeart/2005/8/layout/default#2"/>
    <dgm:cxn modelId="{56C4C988-604B-404C-BE08-F0ACD13C52AB}" type="presParOf" srcId="{EE42545F-61E4-4378-80FF-5171EA548DCC}" destId="{13F1B462-96BD-435D-AD04-A27416B9759A}" srcOrd="3" destOrd="0" presId="urn:microsoft.com/office/officeart/2005/8/layout/default#2"/>
    <dgm:cxn modelId="{79EC1CBF-B383-407D-B7A8-84F36B9BB075}" type="presParOf" srcId="{EE42545F-61E4-4378-80FF-5171EA548DCC}" destId="{EA657811-5E91-4D12-9ECE-1ADF9C8110BC}" srcOrd="4" destOrd="0" presId="urn:microsoft.com/office/officeart/2005/8/layout/default#2"/>
    <dgm:cxn modelId="{FBCC3353-2B19-4B14-9C02-95C78388666D}" type="presParOf" srcId="{EE42545F-61E4-4378-80FF-5171EA548DCC}" destId="{7A76D7BE-ECFA-494D-9789-5A3137EAC7AC}" srcOrd="5" destOrd="0" presId="urn:microsoft.com/office/officeart/2005/8/layout/default#2"/>
    <dgm:cxn modelId="{6E98A404-E418-4C20-982E-660253366CFA}" type="presParOf" srcId="{EE42545F-61E4-4378-80FF-5171EA548DCC}" destId="{2F55D75C-EEA1-484B-BB6C-05CCA70C24A7}" srcOrd="6" destOrd="0" presId="urn:microsoft.com/office/officeart/2005/8/layout/default#2"/>
    <dgm:cxn modelId="{7403CF80-1965-4A4D-82C3-57A47F2DB2E8}" type="presParOf" srcId="{EE42545F-61E4-4378-80FF-5171EA548DCC}" destId="{01EF25AB-7985-437A-9420-18EAA9DA12CF}" srcOrd="7" destOrd="0" presId="urn:microsoft.com/office/officeart/2005/8/layout/default#2"/>
    <dgm:cxn modelId="{504CF10A-7CA1-4E43-BFA7-1FACCB9CA603}" type="presParOf" srcId="{EE42545F-61E4-4378-80FF-5171EA548DCC}" destId="{179B1351-530B-45B1-9094-73A31526B20C}" srcOrd="8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F0F21F0-0637-4D75-B00C-FA0C04598C03}" type="doc">
      <dgm:prSet loTypeId="urn:microsoft.com/office/officeart/2005/8/layout/matrix2" loCatId="matrix" qsTypeId="urn:microsoft.com/office/officeart/2005/8/quickstyle/simple3" qsCatId="simple" csTypeId="urn:microsoft.com/office/officeart/2005/8/colors/accent3_3" csCatId="accent3" phldr="1"/>
      <dgm:spPr/>
      <dgm:t>
        <a:bodyPr/>
        <a:lstStyle/>
        <a:p>
          <a:endParaRPr lang="ru-RU"/>
        </a:p>
      </dgm:t>
    </dgm:pt>
    <dgm:pt modelId="{E4BE4FF3-56B8-4764-B986-D47170151229}">
      <dgm:prSet phldrT="[Текст]" custT="1"/>
      <dgm:spPr/>
      <dgm:t>
        <a:bodyPr/>
        <a:lstStyle/>
        <a:p>
          <a:r>
            <a:rPr lang="ru-RU" sz="1800" b="0" i="0" u="none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Ремонт автомобильных дорог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6F6DDE8-A56A-4969-BBCC-68E0878AAA8A}" type="parTrans" cxnId="{722145CD-5BCB-4B36-8418-BCCA07EAE979}">
      <dgm:prSet/>
      <dgm:spPr/>
      <dgm:t>
        <a:bodyPr/>
        <a:lstStyle/>
        <a:p>
          <a:endParaRPr lang="ru-RU"/>
        </a:p>
      </dgm:t>
    </dgm:pt>
    <dgm:pt modelId="{0CE876A5-2A52-45AC-A098-19906BBDE559}" type="sibTrans" cxnId="{722145CD-5BCB-4B36-8418-BCCA07EAE979}">
      <dgm:prSet/>
      <dgm:spPr/>
      <dgm:t>
        <a:bodyPr/>
        <a:lstStyle/>
        <a:p>
          <a:endParaRPr lang="ru-RU"/>
        </a:p>
      </dgm:t>
    </dgm:pt>
    <dgm:pt modelId="{ECDD4815-A60F-456C-B13A-09D55490F43A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26 703,4</a:t>
          </a:r>
        </a:p>
        <a:p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тыс.руб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872E866-2195-49CF-B3C5-6FB9511B99B4}" type="parTrans" cxnId="{BEAC096A-A192-472F-AA6E-4BCE63B3107D}">
      <dgm:prSet/>
      <dgm:spPr/>
      <dgm:t>
        <a:bodyPr/>
        <a:lstStyle/>
        <a:p>
          <a:endParaRPr lang="ru-RU"/>
        </a:p>
      </dgm:t>
    </dgm:pt>
    <dgm:pt modelId="{92072493-CB2F-4694-8CA1-1441F7AF63E3}" type="sibTrans" cxnId="{BEAC096A-A192-472F-AA6E-4BCE63B3107D}">
      <dgm:prSet/>
      <dgm:spPr/>
      <dgm:t>
        <a:bodyPr/>
        <a:lstStyle/>
        <a:p>
          <a:endParaRPr lang="ru-RU"/>
        </a:p>
      </dgm:t>
    </dgm:pt>
    <dgm:pt modelId="{FFCD8B17-6381-4415-96BA-062BE1126D28}">
      <dgm:prSet custT="1"/>
      <dgm:spPr/>
      <dgm:t>
        <a:bodyPr/>
        <a:lstStyle/>
        <a:p>
          <a:r>
            <a:rPr lang="ru-RU" sz="1700" b="0" i="0" u="none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Содержание и проектирование  автомобильных дорог  и искусственных сооружений</a:t>
          </a:r>
          <a:br>
            <a:rPr lang="ru-RU" sz="1700" b="0" i="0" u="none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1700" b="0" i="0" u="none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на них </a:t>
          </a:r>
          <a:endParaRPr lang="ru-RU" sz="1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268347D-8274-4F96-A481-D3B2DB0FCF9A}" type="parTrans" cxnId="{4802A59A-2604-44C9-BA81-889161C60606}">
      <dgm:prSet/>
      <dgm:spPr/>
      <dgm:t>
        <a:bodyPr/>
        <a:lstStyle/>
        <a:p>
          <a:endParaRPr lang="ru-RU"/>
        </a:p>
      </dgm:t>
    </dgm:pt>
    <dgm:pt modelId="{0A6CCA4C-9E96-4281-B0E3-0A8AB409DFF3}" type="sibTrans" cxnId="{4802A59A-2604-44C9-BA81-889161C60606}">
      <dgm:prSet/>
      <dgm:spPr/>
      <dgm:t>
        <a:bodyPr/>
        <a:lstStyle/>
        <a:p>
          <a:endParaRPr lang="ru-RU"/>
        </a:p>
      </dgm:t>
    </dgm:pt>
    <dgm:pt modelId="{8A63A7DE-5A9F-4206-9FF8-62A67BB42C02}">
      <dgm:prSet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9 318,8</a:t>
          </a:r>
        </a:p>
        <a:p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тыс.руб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2926BD2-A1B8-45BE-97CC-05418A9B7207}" type="sibTrans" cxnId="{0D903DE4-4D91-4969-B4B8-22F24C8B6936}">
      <dgm:prSet/>
      <dgm:spPr/>
      <dgm:t>
        <a:bodyPr/>
        <a:lstStyle/>
        <a:p>
          <a:endParaRPr lang="ru-RU"/>
        </a:p>
      </dgm:t>
    </dgm:pt>
    <dgm:pt modelId="{19124F54-6771-4CA2-B080-DDABE9E9BCB3}" type="parTrans" cxnId="{0D903DE4-4D91-4969-B4B8-22F24C8B6936}">
      <dgm:prSet/>
      <dgm:spPr/>
      <dgm:t>
        <a:bodyPr/>
        <a:lstStyle/>
        <a:p>
          <a:endParaRPr lang="ru-RU"/>
        </a:p>
      </dgm:t>
    </dgm:pt>
    <dgm:pt modelId="{F74DE10A-14DA-493D-BCD2-C73C4F81E3CD}" type="pres">
      <dgm:prSet presAssocID="{8F0F21F0-0637-4D75-B00C-FA0C04598C03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627FA95-BFF9-4F85-95CB-BFEB561AA7D2}" type="pres">
      <dgm:prSet presAssocID="{8F0F21F0-0637-4D75-B00C-FA0C04598C03}" presName="axisShape" presStyleLbl="bgShp" presStyleIdx="0" presStyleCnt="1"/>
      <dgm:spPr/>
    </dgm:pt>
    <dgm:pt modelId="{B03CF3D8-B6D3-47F4-927B-1B15B2202A55}" type="pres">
      <dgm:prSet presAssocID="{8F0F21F0-0637-4D75-B00C-FA0C04598C03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C3724B-3F75-44C6-9AD5-E7CC72F74313}" type="pres">
      <dgm:prSet presAssocID="{8F0F21F0-0637-4D75-B00C-FA0C04598C03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7F12E7-4046-463A-877A-2F8539174719}" type="pres">
      <dgm:prSet presAssocID="{8F0F21F0-0637-4D75-B00C-FA0C04598C03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9A0492-0FB7-47FD-A216-44A8DB3C16D0}" type="pres">
      <dgm:prSet presAssocID="{8F0F21F0-0637-4D75-B00C-FA0C04598C03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C6ADA54-F6C9-4E40-9B66-FA89324F894B}" type="presOf" srcId="{ECDD4815-A60F-456C-B13A-09D55490F43A}" destId="{989A0492-0FB7-47FD-A216-44A8DB3C16D0}" srcOrd="0" destOrd="0" presId="urn:microsoft.com/office/officeart/2005/8/layout/matrix2"/>
    <dgm:cxn modelId="{D3642634-D307-49D7-916F-762D16A70FD7}" type="presOf" srcId="{E4BE4FF3-56B8-4764-B986-D47170151229}" destId="{B03CF3D8-B6D3-47F4-927B-1B15B2202A55}" srcOrd="0" destOrd="0" presId="urn:microsoft.com/office/officeart/2005/8/layout/matrix2"/>
    <dgm:cxn modelId="{BEAC096A-A192-472F-AA6E-4BCE63B3107D}" srcId="{8F0F21F0-0637-4D75-B00C-FA0C04598C03}" destId="{ECDD4815-A60F-456C-B13A-09D55490F43A}" srcOrd="3" destOrd="0" parTransId="{8872E866-2195-49CF-B3C5-6FB9511B99B4}" sibTransId="{92072493-CB2F-4694-8CA1-1441F7AF63E3}"/>
    <dgm:cxn modelId="{78D2C862-D9F3-415D-BF6B-98AF4164482A}" type="presOf" srcId="{8F0F21F0-0637-4D75-B00C-FA0C04598C03}" destId="{F74DE10A-14DA-493D-BCD2-C73C4F81E3CD}" srcOrd="0" destOrd="0" presId="urn:microsoft.com/office/officeart/2005/8/layout/matrix2"/>
    <dgm:cxn modelId="{0D903DE4-4D91-4969-B4B8-22F24C8B6936}" srcId="{8F0F21F0-0637-4D75-B00C-FA0C04598C03}" destId="{8A63A7DE-5A9F-4206-9FF8-62A67BB42C02}" srcOrd="1" destOrd="0" parTransId="{19124F54-6771-4CA2-B080-DDABE9E9BCB3}" sibTransId="{C2926BD2-A1B8-45BE-97CC-05418A9B7207}"/>
    <dgm:cxn modelId="{4802A59A-2604-44C9-BA81-889161C60606}" srcId="{8F0F21F0-0637-4D75-B00C-FA0C04598C03}" destId="{FFCD8B17-6381-4415-96BA-062BE1126D28}" srcOrd="2" destOrd="0" parTransId="{5268347D-8274-4F96-A481-D3B2DB0FCF9A}" sibTransId="{0A6CCA4C-9E96-4281-B0E3-0A8AB409DFF3}"/>
    <dgm:cxn modelId="{722145CD-5BCB-4B36-8418-BCCA07EAE979}" srcId="{8F0F21F0-0637-4D75-B00C-FA0C04598C03}" destId="{E4BE4FF3-56B8-4764-B986-D47170151229}" srcOrd="0" destOrd="0" parTransId="{36F6DDE8-A56A-4969-BBCC-68E0878AAA8A}" sibTransId="{0CE876A5-2A52-45AC-A098-19906BBDE559}"/>
    <dgm:cxn modelId="{C4672733-D442-48D0-A046-20957F1400D9}" type="presOf" srcId="{8A63A7DE-5A9F-4206-9FF8-62A67BB42C02}" destId="{08C3724B-3F75-44C6-9AD5-E7CC72F74313}" srcOrd="0" destOrd="0" presId="urn:microsoft.com/office/officeart/2005/8/layout/matrix2"/>
    <dgm:cxn modelId="{04A05341-615C-4E7F-8DAD-375CC1AEEEE3}" type="presOf" srcId="{FFCD8B17-6381-4415-96BA-062BE1126D28}" destId="{FD7F12E7-4046-463A-877A-2F8539174719}" srcOrd="0" destOrd="0" presId="urn:microsoft.com/office/officeart/2005/8/layout/matrix2"/>
    <dgm:cxn modelId="{9D67DCB2-3E11-4748-92A7-D81527568867}" type="presParOf" srcId="{F74DE10A-14DA-493D-BCD2-C73C4F81E3CD}" destId="{2627FA95-BFF9-4F85-95CB-BFEB561AA7D2}" srcOrd="0" destOrd="0" presId="urn:microsoft.com/office/officeart/2005/8/layout/matrix2"/>
    <dgm:cxn modelId="{A2CD07BE-FF06-4D9C-AD8A-961A05EFE707}" type="presParOf" srcId="{F74DE10A-14DA-493D-BCD2-C73C4F81E3CD}" destId="{B03CF3D8-B6D3-47F4-927B-1B15B2202A55}" srcOrd="1" destOrd="0" presId="urn:microsoft.com/office/officeart/2005/8/layout/matrix2"/>
    <dgm:cxn modelId="{8E15A689-AE00-41AF-B46E-2EABBCFBB975}" type="presParOf" srcId="{F74DE10A-14DA-493D-BCD2-C73C4F81E3CD}" destId="{08C3724B-3F75-44C6-9AD5-E7CC72F74313}" srcOrd="2" destOrd="0" presId="urn:microsoft.com/office/officeart/2005/8/layout/matrix2"/>
    <dgm:cxn modelId="{8E932D67-A417-4FBE-A3D1-9265C2314B45}" type="presParOf" srcId="{F74DE10A-14DA-493D-BCD2-C73C4F81E3CD}" destId="{FD7F12E7-4046-463A-877A-2F8539174719}" srcOrd="3" destOrd="0" presId="urn:microsoft.com/office/officeart/2005/8/layout/matrix2"/>
    <dgm:cxn modelId="{D9915BAE-7FF1-4221-9A08-E228659DC7AC}" type="presParOf" srcId="{F74DE10A-14DA-493D-BCD2-C73C4F81E3CD}" destId="{989A0492-0FB7-47FD-A216-44A8DB3C16D0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xmlns="" relId="rId14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1AB5993-9A9C-40EE-BDFD-E03C285A80BA}" type="doc">
      <dgm:prSet loTypeId="urn:microsoft.com/office/officeart/2005/8/layout/list1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B2BF2EF3-6761-46E8-8CD2-F0F2735B1916}">
      <dgm:prSet phldrT="[Текст]" custT="1"/>
      <dgm:spPr/>
      <dgm:t>
        <a:bodyPr/>
        <a:lstStyle/>
        <a:p>
          <a:r>
            <a:rPr lang="ru-RU" sz="4000" b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193 млн. 979,4 тыс.руб. </a:t>
          </a:r>
          <a:endParaRPr lang="ru-RU" sz="4000" b="1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94B264A2-53DE-434E-BDB1-C3920C2E4309}" type="parTrans" cxnId="{E3DFBDB5-3E75-42D7-B1E2-0717AC8616B3}">
      <dgm:prSet/>
      <dgm:spPr/>
      <dgm:t>
        <a:bodyPr/>
        <a:lstStyle/>
        <a:p>
          <a:endParaRPr lang="ru-RU"/>
        </a:p>
      </dgm:t>
    </dgm:pt>
    <dgm:pt modelId="{27E08E9C-C807-4668-BD65-4AC43B50B8BD}" type="sibTrans" cxnId="{E3DFBDB5-3E75-42D7-B1E2-0717AC8616B3}">
      <dgm:prSet/>
      <dgm:spPr/>
      <dgm:t>
        <a:bodyPr/>
        <a:lstStyle/>
        <a:p>
          <a:endParaRPr lang="ru-RU"/>
        </a:p>
      </dgm:t>
    </dgm:pt>
    <dgm:pt modelId="{27AA525C-154E-4022-9CAA-5B368D6C5C77}">
      <dgm:prSet phldrT="[Текст]" custT="1"/>
      <dgm:spPr/>
      <dgm:t>
        <a:bodyPr/>
        <a:lstStyle/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Утверждено приказом Департамента финансов </a:t>
          </a:r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ХМАО-Югры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от 28 июля 2017 года № 110-о на 2017 год (без учета переданных полномочий)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F5299333-4E90-42C0-9017-340EBF8360CB}" type="parTrans" cxnId="{516D31A5-877B-4B26-ABE0-5A2D8E6B006C}">
      <dgm:prSet/>
      <dgm:spPr/>
      <dgm:t>
        <a:bodyPr/>
        <a:lstStyle/>
        <a:p>
          <a:endParaRPr lang="ru-RU"/>
        </a:p>
      </dgm:t>
    </dgm:pt>
    <dgm:pt modelId="{E932AB2C-5745-4B55-8949-4A845CA30E3B}" type="sibTrans" cxnId="{516D31A5-877B-4B26-ABE0-5A2D8E6B006C}">
      <dgm:prSet/>
      <dgm:spPr/>
      <dgm:t>
        <a:bodyPr/>
        <a:lstStyle/>
        <a:p>
          <a:endParaRPr lang="ru-RU"/>
        </a:p>
      </dgm:t>
    </dgm:pt>
    <dgm:pt modelId="{25A38CEC-9C0C-4090-93A4-A74BF2AF79CC}">
      <dgm:prSet phldrT="[Текст]" custT="1"/>
      <dgm:spPr/>
      <dgm:t>
        <a:bodyPr/>
        <a:lstStyle/>
        <a:p>
          <a:r>
            <a:rPr lang="ru-RU" sz="4000" b="1" strike="noStrike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172 млн. 726 тыс.руб.</a:t>
          </a:r>
          <a:endParaRPr lang="ru-RU" sz="4000" b="1" strike="noStrike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E6188FAE-FFB8-4DD9-BFB9-5DC77DFFF244}" type="parTrans" cxnId="{14563DE3-36C4-46C0-A1A3-451020DCF803}">
      <dgm:prSet/>
      <dgm:spPr/>
      <dgm:t>
        <a:bodyPr/>
        <a:lstStyle/>
        <a:p>
          <a:endParaRPr lang="ru-RU"/>
        </a:p>
      </dgm:t>
    </dgm:pt>
    <dgm:pt modelId="{388F5183-0555-4A25-8085-1A1568D857BA}" type="sibTrans" cxnId="{14563DE3-36C4-46C0-A1A3-451020DCF803}">
      <dgm:prSet/>
      <dgm:spPr/>
      <dgm:t>
        <a:bodyPr/>
        <a:lstStyle/>
        <a:p>
          <a:endParaRPr lang="ru-RU"/>
        </a:p>
      </dgm:t>
    </dgm:pt>
    <dgm:pt modelId="{D7A7A5E9-9574-46BF-9FB9-D7F56DAC2BB7}">
      <dgm:prSet phldrT="[Текст]"/>
      <dgm:spPr/>
      <dgm:t>
        <a:bodyPr/>
        <a:lstStyle/>
        <a:p>
          <a:pPr algn="just"/>
          <a:r>
            <a:rPr lang="ru-RU" dirty="0" smtClean="0">
              <a:latin typeface="Times New Roman" pitchFamily="18" charset="0"/>
              <a:cs typeface="Times New Roman" pitchFamily="18" charset="0"/>
            </a:rPr>
            <a:t>Утверждено решением Думы города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Покачи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от 29.12.2017 № 124 «О внесении изменений в бюджет города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Покачи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на 2017 год и на плановый период 2018 и 2019 годов, утверждённый решением Думы города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Покачи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от 15.12.2016 №143»</a:t>
          </a:r>
          <a:r>
            <a:rPr lang="ru-RU" dirty="0" smtClean="0"/>
            <a:t> 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(89% от установленного норматива)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058804C6-A9E4-4925-BB73-0B16FE64CD47}" type="parTrans" cxnId="{208D4121-9B0A-4D7D-B06E-9E3A23FE3F1E}">
      <dgm:prSet/>
      <dgm:spPr/>
      <dgm:t>
        <a:bodyPr/>
        <a:lstStyle/>
        <a:p>
          <a:endParaRPr lang="ru-RU"/>
        </a:p>
      </dgm:t>
    </dgm:pt>
    <dgm:pt modelId="{3C453BAD-03A9-4F8C-A649-DA371F923266}" type="sibTrans" cxnId="{208D4121-9B0A-4D7D-B06E-9E3A23FE3F1E}">
      <dgm:prSet/>
      <dgm:spPr/>
      <dgm:t>
        <a:bodyPr/>
        <a:lstStyle/>
        <a:p>
          <a:endParaRPr lang="ru-RU"/>
        </a:p>
      </dgm:t>
    </dgm:pt>
    <dgm:pt modelId="{ABDD2630-B1C7-4C4E-85D0-EF4D7837DB8C}">
      <dgm:prSet phldrT="[Текст]" custT="1"/>
      <dgm:spPr/>
      <dgm:t>
        <a:bodyPr/>
        <a:lstStyle/>
        <a:p>
          <a:r>
            <a:rPr lang="ru-RU" sz="4000" b="1" strike="noStrike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168 млн. 008тыс.руб.</a:t>
          </a:r>
          <a:endParaRPr lang="ru-RU" sz="4000" b="1" strike="noStrike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C6B3BD63-9BAC-4BB7-9E36-256FFAB05DF8}" type="parTrans" cxnId="{E6A98EC7-26F8-4279-AB1F-71E88EE309E1}">
      <dgm:prSet/>
      <dgm:spPr/>
      <dgm:t>
        <a:bodyPr/>
        <a:lstStyle/>
        <a:p>
          <a:endParaRPr lang="ru-RU"/>
        </a:p>
      </dgm:t>
    </dgm:pt>
    <dgm:pt modelId="{5C1572B5-6F47-435A-BA4C-CC1F42C3AE03}" type="sibTrans" cxnId="{E6A98EC7-26F8-4279-AB1F-71E88EE309E1}">
      <dgm:prSet/>
      <dgm:spPr/>
      <dgm:t>
        <a:bodyPr/>
        <a:lstStyle/>
        <a:p>
          <a:endParaRPr lang="ru-RU"/>
        </a:p>
      </dgm:t>
    </dgm:pt>
    <dgm:pt modelId="{F75949E1-1126-4391-89E5-61EBA9BA31F9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Фактические расходы на функционирование органов местного самоуправления за 2017 год  (87%  от установленного норматива)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5C3D884D-10D8-4B45-90EA-5B81319B934B}" type="parTrans" cxnId="{02BC3267-F217-4CB3-AFC8-87928ED63421}">
      <dgm:prSet/>
      <dgm:spPr/>
      <dgm:t>
        <a:bodyPr/>
        <a:lstStyle/>
        <a:p>
          <a:endParaRPr lang="ru-RU"/>
        </a:p>
      </dgm:t>
    </dgm:pt>
    <dgm:pt modelId="{5F7D79A0-695D-4F2A-A88E-CE60D58A40CD}" type="sibTrans" cxnId="{02BC3267-F217-4CB3-AFC8-87928ED63421}">
      <dgm:prSet/>
      <dgm:spPr/>
      <dgm:t>
        <a:bodyPr/>
        <a:lstStyle/>
        <a:p>
          <a:endParaRPr lang="ru-RU"/>
        </a:p>
      </dgm:t>
    </dgm:pt>
    <dgm:pt modelId="{A2A08639-2570-41F1-AC73-F0492BA6B7C9}" type="pres">
      <dgm:prSet presAssocID="{A1AB5993-9A9C-40EE-BDFD-E03C285A80B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119CD5A-B142-4CA0-B791-48ABDF2BDBD6}" type="pres">
      <dgm:prSet presAssocID="{B2BF2EF3-6761-46E8-8CD2-F0F2735B1916}" presName="parentLin" presStyleCnt="0"/>
      <dgm:spPr/>
    </dgm:pt>
    <dgm:pt modelId="{846381B9-CFBA-421A-BA0E-399885B61C38}" type="pres">
      <dgm:prSet presAssocID="{B2BF2EF3-6761-46E8-8CD2-F0F2735B1916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C7F5A340-F681-4A1B-8C39-24636E93317B}" type="pres">
      <dgm:prSet presAssocID="{B2BF2EF3-6761-46E8-8CD2-F0F2735B1916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CA4C04-C7C1-45B3-802C-95CB6E56294C}" type="pres">
      <dgm:prSet presAssocID="{B2BF2EF3-6761-46E8-8CD2-F0F2735B1916}" presName="negativeSpace" presStyleCnt="0"/>
      <dgm:spPr/>
    </dgm:pt>
    <dgm:pt modelId="{A69D51D4-A5CE-4110-A78E-5E33BF130247}" type="pres">
      <dgm:prSet presAssocID="{B2BF2EF3-6761-46E8-8CD2-F0F2735B1916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93A96F-FE98-4A4B-B534-DD567E89D5F0}" type="pres">
      <dgm:prSet presAssocID="{27E08E9C-C807-4668-BD65-4AC43B50B8BD}" presName="spaceBetweenRectangles" presStyleCnt="0"/>
      <dgm:spPr/>
    </dgm:pt>
    <dgm:pt modelId="{CAE3DF86-AF19-4A5E-8AF7-5D5A7CDD5E08}" type="pres">
      <dgm:prSet presAssocID="{25A38CEC-9C0C-4090-93A4-A74BF2AF79CC}" presName="parentLin" presStyleCnt="0"/>
      <dgm:spPr/>
    </dgm:pt>
    <dgm:pt modelId="{7E07CC88-C1A1-44C3-876F-034764F8DF2C}" type="pres">
      <dgm:prSet presAssocID="{25A38CEC-9C0C-4090-93A4-A74BF2AF79CC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DB153A2-DD41-4761-BC3D-2420772F7C2F}" type="pres">
      <dgm:prSet presAssocID="{25A38CEC-9C0C-4090-93A4-A74BF2AF79C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65CA6C-8D8B-424C-BDAB-48CAF1C81F01}" type="pres">
      <dgm:prSet presAssocID="{25A38CEC-9C0C-4090-93A4-A74BF2AF79CC}" presName="negativeSpace" presStyleCnt="0"/>
      <dgm:spPr/>
    </dgm:pt>
    <dgm:pt modelId="{FDA0EDEE-7DD5-4FBC-A9EA-0FB950408B54}" type="pres">
      <dgm:prSet presAssocID="{25A38CEC-9C0C-4090-93A4-A74BF2AF79CC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B2C5A7-9F54-42FA-A0F9-AA83DF18D373}" type="pres">
      <dgm:prSet presAssocID="{388F5183-0555-4A25-8085-1A1568D857BA}" presName="spaceBetweenRectangles" presStyleCnt="0"/>
      <dgm:spPr/>
    </dgm:pt>
    <dgm:pt modelId="{321AD3C1-8EF3-4002-991C-22FB5E3BA196}" type="pres">
      <dgm:prSet presAssocID="{ABDD2630-B1C7-4C4E-85D0-EF4D7837DB8C}" presName="parentLin" presStyleCnt="0"/>
      <dgm:spPr/>
    </dgm:pt>
    <dgm:pt modelId="{6EB51DD1-B8F8-4FED-A8BE-57DD8D6E6F98}" type="pres">
      <dgm:prSet presAssocID="{ABDD2630-B1C7-4C4E-85D0-EF4D7837DB8C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106B1B43-5B6D-468E-B142-17D6FBA88F27}" type="pres">
      <dgm:prSet presAssocID="{ABDD2630-B1C7-4C4E-85D0-EF4D7837DB8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C4865E-4A47-48B3-9E77-A71F327A0AE8}" type="pres">
      <dgm:prSet presAssocID="{ABDD2630-B1C7-4C4E-85D0-EF4D7837DB8C}" presName="negativeSpace" presStyleCnt="0"/>
      <dgm:spPr/>
    </dgm:pt>
    <dgm:pt modelId="{CF87F9A4-F4E5-46BE-8879-D4AB913731A8}" type="pres">
      <dgm:prSet presAssocID="{ABDD2630-B1C7-4C4E-85D0-EF4D7837DB8C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DFBDB5-3E75-42D7-B1E2-0717AC8616B3}" srcId="{A1AB5993-9A9C-40EE-BDFD-E03C285A80BA}" destId="{B2BF2EF3-6761-46E8-8CD2-F0F2735B1916}" srcOrd="0" destOrd="0" parTransId="{94B264A2-53DE-434E-BDB1-C3920C2E4309}" sibTransId="{27E08E9C-C807-4668-BD65-4AC43B50B8BD}"/>
    <dgm:cxn modelId="{02BC3267-F217-4CB3-AFC8-87928ED63421}" srcId="{ABDD2630-B1C7-4C4E-85D0-EF4D7837DB8C}" destId="{F75949E1-1126-4391-89E5-61EBA9BA31F9}" srcOrd="0" destOrd="0" parTransId="{5C3D884D-10D8-4B45-90EA-5B81319B934B}" sibTransId="{5F7D79A0-695D-4F2A-A88E-CE60D58A40CD}"/>
    <dgm:cxn modelId="{7BB0307E-9BF6-4CC0-9039-1D2AD66DE48F}" type="presOf" srcId="{25A38CEC-9C0C-4090-93A4-A74BF2AF79CC}" destId="{2DB153A2-DD41-4761-BC3D-2420772F7C2F}" srcOrd="1" destOrd="0" presId="urn:microsoft.com/office/officeart/2005/8/layout/list1"/>
    <dgm:cxn modelId="{208D4121-9B0A-4D7D-B06E-9E3A23FE3F1E}" srcId="{25A38CEC-9C0C-4090-93A4-A74BF2AF79CC}" destId="{D7A7A5E9-9574-46BF-9FB9-D7F56DAC2BB7}" srcOrd="0" destOrd="0" parTransId="{058804C6-A9E4-4925-BB73-0B16FE64CD47}" sibTransId="{3C453BAD-03A9-4F8C-A649-DA371F923266}"/>
    <dgm:cxn modelId="{C99EE5E0-1625-40AE-B314-8B07B52F2674}" type="presOf" srcId="{ABDD2630-B1C7-4C4E-85D0-EF4D7837DB8C}" destId="{106B1B43-5B6D-468E-B142-17D6FBA88F27}" srcOrd="1" destOrd="0" presId="urn:microsoft.com/office/officeart/2005/8/layout/list1"/>
    <dgm:cxn modelId="{368B3D0A-4262-4049-BAE5-02E8E602941E}" type="presOf" srcId="{B2BF2EF3-6761-46E8-8CD2-F0F2735B1916}" destId="{846381B9-CFBA-421A-BA0E-399885B61C38}" srcOrd="0" destOrd="0" presId="urn:microsoft.com/office/officeart/2005/8/layout/list1"/>
    <dgm:cxn modelId="{EFCAEBF8-2A04-4BAA-AABD-55C456473A8A}" type="presOf" srcId="{B2BF2EF3-6761-46E8-8CD2-F0F2735B1916}" destId="{C7F5A340-F681-4A1B-8C39-24636E93317B}" srcOrd="1" destOrd="0" presId="urn:microsoft.com/office/officeart/2005/8/layout/list1"/>
    <dgm:cxn modelId="{DE8223F9-F736-46D2-87D1-00F47E13A375}" type="presOf" srcId="{D7A7A5E9-9574-46BF-9FB9-D7F56DAC2BB7}" destId="{FDA0EDEE-7DD5-4FBC-A9EA-0FB950408B54}" srcOrd="0" destOrd="0" presId="urn:microsoft.com/office/officeart/2005/8/layout/list1"/>
    <dgm:cxn modelId="{0D9CF5CE-DEA1-4BEE-8F50-650E5CFC9E74}" type="presOf" srcId="{F75949E1-1126-4391-89E5-61EBA9BA31F9}" destId="{CF87F9A4-F4E5-46BE-8879-D4AB913731A8}" srcOrd="0" destOrd="0" presId="urn:microsoft.com/office/officeart/2005/8/layout/list1"/>
    <dgm:cxn modelId="{6593E236-FA5F-4918-B9FD-93894E35C7BB}" type="presOf" srcId="{ABDD2630-B1C7-4C4E-85D0-EF4D7837DB8C}" destId="{6EB51DD1-B8F8-4FED-A8BE-57DD8D6E6F98}" srcOrd="0" destOrd="0" presId="urn:microsoft.com/office/officeart/2005/8/layout/list1"/>
    <dgm:cxn modelId="{516D31A5-877B-4B26-ABE0-5A2D8E6B006C}" srcId="{B2BF2EF3-6761-46E8-8CD2-F0F2735B1916}" destId="{27AA525C-154E-4022-9CAA-5B368D6C5C77}" srcOrd="0" destOrd="0" parTransId="{F5299333-4E90-42C0-9017-340EBF8360CB}" sibTransId="{E932AB2C-5745-4B55-8949-4A845CA30E3B}"/>
    <dgm:cxn modelId="{E6A98EC7-26F8-4279-AB1F-71E88EE309E1}" srcId="{A1AB5993-9A9C-40EE-BDFD-E03C285A80BA}" destId="{ABDD2630-B1C7-4C4E-85D0-EF4D7837DB8C}" srcOrd="2" destOrd="0" parTransId="{C6B3BD63-9BAC-4BB7-9E36-256FFAB05DF8}" sibTransId="{5C1572B5-6F47-435A-BA4C-CC1F42C3AE03}"/>
    <dgm:cxn modelId="{54522DC3-F944-4C01-8925-1FF56FB41B12}" type="presOf" srcId="{25A38CEC-9C0C-4090-93A4-A74BF2AF79CC}" destId="{7E07CC88-C1A1-44C3-876F-034764F8DF2C}" srcOrd="0" destOrd="0" presId="urn:microsoft.com/office/officeart/2005/8/layout/list1"/>
    <dgm:cxn modelId="{1D223EDE-9875-4D62-9EC0-169394237673}" type="presOf" srcId="{A1AB5993-9A9C-40EE-BDFD-E03C285A80BA}" destId="{A2A08639-2570-41F1-AC73-F0492BA6B7C9}" srcOrd="0" destOrd="0" presId="urn:microsoft.com/office/officeart/2005/8/layout/list1"/>
    <dgm:cxn modelId="{96E539C7-0F77-43A0-AC36-879CE24AF080}" type="presOf" srcId="{27AA525C-154E-4022-9CAA-5B368D6C5C77}" destId="{A69D51D4-A5CE-4110-A78E-5E33BF130247}" srcOrd="0" destOrd="0" presId="urn:microsoft.com/office/officeart/2005/8/layout/list1"/>
    <dgm:cxn modelId="{14563DE3-36C4-46C0-A1A3-451020DCF803}" srcId="{A1AB5993-9A9C-40EE-BDFD-E03C285A80BA}" destId="{25A38CEC-9C0C-4090-93A4-A74BF2AF79CC}" srcOrd="1" destOrd="0" parTransId="{E6188FAE-FFB8-4DD9-BFB9-5DC77DFFF244}" sibTransId="{388F5183-0555-4A25-8085-1A1568D857BA}"/>
    <dgm:cxn modelId="{813B670C-BB15-4376-A436-1C6F453C26BE}" type="presParOf" srcId="{A2A08639-2570-41F1-AC73-F0492BA6B7C9}" destId="{2119CD5A-B142-4CA0-B791-48ABDF2BDBD6}" srcOrd="0" destOrd="0" presId="urn:microsoft.com/office/officeart/2005/8/layout/list1"/>
    <dgm:cxn modelId="{AEBF1F59-1828-407E-9D60-2CD746248D3D}" type="presParOf" srcId="{2119CD5A-B142-4CA0-B791-48ABDF2BDBD6}" destId="{846381B9-CFBA-421A-BA0E-399885B61C38}" srcOrd="0" destOrd="0" presId="urn:microsoft.com/office/officeart/2005/8/layout/list1"/>
    <dgm:cxn modelId="{EAD7CE3F-1CD2-4D79-B037-3C691685CD16}" type="presParOf" srcId="{2119CD5A-B142-4CA0-B791-48ABDF2BDBD6}" destId="{C7F5A340-F681-4A1B-8C39-24636E93317B}" srcOrd="1" destOrd="0" presId="urn:microsoft.com/office/officeart/2005/8/layout/list1"/>
    <dgm:cxn modelId="{98187471-805B-4F40-A8CE-4CD6ECAFB7D1}" type="presParOf" srcId="{A2A08639-2570-41F1-AC73-F0492BA6B7C9}" destId="{21CA4C04-C7C1-45B3-802C-95CB6E56294C}" srcOrd="1" destOrd="0" presId="urn:microsoft.com/office/officeart/2005/8/layout/list1"/>
    <dgm:cxn modelId="{41427D2C-122D-46A7-8109-979C9F47FC3C}" type="presParOf" srcId="{A2A08639-2570-41F1-AC73-F0492BA6B7C9}" destId="{A69D51D4-A5CE-4110-A78E-5E33BF130247}" srcOrd="2" destOrd="0" presId="urn:microsoft.com/office/officeart/2005/8/layout/list1"/>
    <dgm:cxn modelId="{890286AD-D4E2-4864-9E19-F129F9D9BABB}" type="presParOf" srcId="{A2A08639-2570-41F1-AC73-F0492BA6B7C9}" destId="{3393A96F-FE98-4A4B-B534-DD567E89D5F0}" srcOrd="3" destOrd="0" presId="urn:microsoft.com/office/officeart/2005/8/layout/list1"/>
    <dgm:cxn modelId="{EF2CA284-9C08-48DA-B7A2-F3EA2D49C9C7}" type="presParOf" srcId="{A2A08639-2570-41F1-AC73-F0492BA6B7C9}" destId="{CAE3DF86-AF19-4A5E-8AF7-5D5A7CDD5E08}" srcOrd="4" destOrd="0" presId="urn:microsoft.com/office/officeart/2005/8/layout/list1"/>
    <dgm:cxn modelId="{7A06D81A-285B-43E2-8CA1-AFF47D258525}" type="presParOf" srcId="{CAE3DF86-AF19-4A5E-8AF7-5D5A7CDD5E08}" destId="{7E07CC88-C1A1-44C3-876F-034764F8DF2C}" srcOrd="0" destOrd="0" presId="urn:microsoft.com/office/officeart/2005/8/layout/list1"/>
    <dgm:cxn modelId="{8DB9A4BC-2B7F-4483-8D27-C51947261F83}" type="presParOf" srcId="{CAE3DF86-AF19-4A5E-8AF7-5D5A7CDD5E08}" destId="{2DB153A2-DD41-4761-BC3D-2420772F7C2F}" srcOrd="1" destOrd="0" presId="urn:microsoft.com/office/officeart/2005/8/layout/list1"/>
    <dgm:cxn modelId="{DC4C404C-76AE-4C33-8932-F2E0A0D8CDEE}" type="presParOf" srcId="{A2A08639-2570-41F1-AC73-F0492BA6B7C9}" destId="{EF65CA6C-8D8B-424C-BDAB-48CAF1C81F01}" srcOrd="5" destOrd="0" presId="urn:microsoft.com/office/officeart/2005/8/layout/list1"/>
    <dgm:cxn modelId="{EE1F6F73-147C-4FD1-8B72-6B509A48E64B}" type="presParOf" srcId="{A2A08639-2570-41F1-AC73-F0492BA6B7C9}" destId="{FDA0EDEE-7DD5-4FBC-A9EA-0FB950408B54}" srcOrd="6" destOrd="0" presId="urn:microsoft.com/office/officeart/2005/8/layout/list1"/>
    <dgm:cxn modelId="{8EC8559D-0DB1-4EC2-9672-01575AB6C45D}" type="presParOf" srcId="{A2A08639-2570-41F1-AC73-F0492BA6B7C9}" destId="{15B2C5A7-9F54-42FA-A0F9-AA83DF18D373}" srcOrd="7" destOrd="0" presId="urn:microsoft.com/office/officeart/2005/8/layout/list1"/>
    <dgm:cxn modelId="{94E4B84D-4EF4-41D0-A81C-73BC39CCB476}" type="presParOf" srcId="{A2A08639-2570-41F1-AC73-F0492BA6B7C9}" destId="{321AD3C1-8EF3-4002-991C-22FB5E3BA196}" srcOrd="8" destOrd="0" presId="urn:microsoft.com/office/officeart/2005/8/layout/list1"/>
    <dgm:cxn modelId="{C5A43D17-5565-4418-BD77-8A93B62D2E4B}" type="presParOf" srcId="{321AD3C1-8EF3-4002-991C-22FB5E3BA196}" destId="{6EB51DD1-B8F8-4FED-A8BE-57DD8D6E6F98}" srcOrd="0" destOrd="0" presId="urn:microsoft.com/office/officeart/2005/8/layout/list1"/>
    <dgm:cxn modelId="{1C681B3A-5E09-4B1A-B7A0-0A7CA5191755}" type="presParOf" srcId="{321AD3C1-8EF3-4002-991C-22FB5E3BA196}" destId="{106B1B43-5B6D-468E-B142-17D6FBA88F27}" srcOrd="1" destOrd="0" presId="urn:microsoft.com/office/officeart/2005/8/layout/list1"/>
    <dgm:cxn modelId="{0A2B93B2-7119-46A6-A1C4-A6472BB571A1}" type="presParOf" srcId="{A2A08639-2570-41F1-AC73-F0492BA6B7C9}" destId="{A8C4865E-4A47-48B3-9E77-A71F327A0AE8}" srcOrd="9" destOrd="0" presId="urn:microsoft.com/office/officeart/2005/8/layout/list1"/>
    <dgm:cxn modelId="{87D8ED56-BC7E-401B-BEA0-8C3F61A646A3}" type="presParOf" srcId="{A2A08639-2570-41F1-AC73-F0492BA6B7C9}" destId="{CF87F9A4-F4E5-46BE-8879-D4AB913731A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627334D-3A8A-4A34-9145-2D24A9497CE8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69F389F-62E9-4BA8-9950-569529F2E350}">
      <dgm:prSet phldrT="[Текст]" custT="1"/>
      <dgm:spPr/>
      <dgm:t>
        <a:bodyPr/>
        <a:lstStyle/>
        <a:p>
          <a:pPr algn="ctr"/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Участие органов местного самоуправления города Покачи в  финансовом обеспечении государственного полномочия по осуществлению первичного воинского учета граждан, проживающих или пребывающих на территории города Покачи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155EA0F4-7F0E-4866-8FF6-0E698D30B8E9}" type="parTrans" cxnId="{C07D61D3-BA50-48DE-B1DD-9F0E50425DF5}">
      <dgm:prSet/>
      <dgm:spPr/>
      <dgm:t>
        <a:bodyPr/>
        <a:lstStyle/>
        <a:p>
          <a:endParaRPr lang="ru-RU"/>
        </a:p>
      </dgm:t>
    </dgm:pt>
    <dgm:pt modelId="{74A3A7AD-DF31-4CF9-AE00-A81AE1B9B94A}" type="sibTrans" cxnId="{C07D61D3-BA50-48DE-B1DD-9F0E50425DF5}">
      <dgm:prSet/>
      <dgm:spPr/>
      <dgm:t>
        <a:bodyPr/>
        <a:lstStyle/>
        <a:p>
          <a:endParaRPr lang="ru-RU"/>
        </a:p>
      </dgm:t>
    </dgm:pt>
    <dgm:pt modelId="{3E1F7BB9-86EE-4BF3-AC45-7C7DCF81F773}">
      <dgm:prSet phldrT="[Текст]" custT="1"/>
      <dgm:spPr/>
      <dgm:t>
        <a:bodyPr anchor="ctr"/>
        <a:lstStyle/>
        <a:p>
          <a:pPr algn="ctr"/>
          <a:r>
            <a:rPr lang="ru-RU" sz="1500" dirty="0" smtClean="0">
              <a:latin typeface="Times New Roman" pitchFamily="18" charset="0"/>
              <a:cs typeface="Times New Roman" pitchFamily="18" charset="0"/>
            </a:rPr>
            <a:t>На оплату труда и начисления на выплаты по оплате труда, командировочные расходы, компенсация расходов на оплату стоимости проезда и провоза багажа к месту использования отпуска и обратно, ежемесячные компенсационные выплаты работникам, находящимся в отпуске по уходу за ребенком  направлено 671,3 </a:t>
          </a:r>
          <a:r>
            <a:rPr lang="ru-RU" sz="1500" dirty="0" err="1" smtClean="0">
              <a:latin typeface="Times New Roman" pitchFamily="18" charset="0"/>
              <a:cs typeface="Times New Roman" pitchFamily="18" charset="0"/>
            </a:rPr>
            <a:t>тыс.рублей</a:t>
          </a:r>
          <a:r>
            <a:rPr lang="ru-RU" sz="1500" dirty="0" smtClean="0">
              <a:latin typeface="Times New Roman" pitchFamily="18" charset="0"/>
              <a:cs typeface="Times New Roman" pitchFamily="18" charset="0"/>
            </a:rPr>
            <a:t> за счет средств местного бюджета</a:t>
          </a:r>
          <a:endParaRPr lang="ru-RU" sz="1500" dirty="0">
            <a:latin typeface="Times New Roman" pitchFamily="18" charset="0"/>
            <a:cs typeface="Times New Roman" pitchFamily="18" charset="0"/>
          </a:endParaRPr>
        </a:p>
      </dgm:t>
    </dgm:pt>
    <dgm:pt modelId="{8DAEB059-95A6-4C7C-B846-1064B1E67949}" type="parTrans" cxnId="{2C6F6DA9-673F-4DEF-A5D3-9AE79FBE08E7}">
      <dgm:prSet/>
      <dgm:spPr/>
      <dgm:t>
        <a:bodyPr/>
        <a:lstStyle/>
        <a:p>
          <a:endParaRPr lang="ru-RU"/>
        </a:p>
      </dgm:t>
    </dgm:pt>
    <dgm:pt modelId="{D38AA0ED-9E68-4D3D-AB23-17402DFB9B94}" type="sibTrans" cxnId="{2C6F6DA9-673F-4DEF-A5D3-9AE79FBE08E7}">
      <dgm:prSet/>
      <dgm:spPr/>
      <dgm:t>
        <a:bodyPr/>
        <a:lstStyle/>
        <a:p>
          <a:endParaRPr lang="ru-RU"/>
        </a:p>
      </dgm:t>
    </dgm:pt>
    <dgm:pt modelId="{CC208846-A2F7-44BA-9782-9719770E16CB}">
      <dgm:prSet phldrT="[Текст]" custT="1"/>
      <dgm:spPr/>
      <dgm:t>
        <a:bodyPr/>
        <a:lstStyle/>
        <a:p>
          <a:pPr algn="ctr"/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На дополнительные меры социальной поддержки и социальной помощи  для отдельных категорий граждан 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54787775-B7E1-415D-B3B7-3A3E2AE715C7}" type="parTrans" cxnId="{7547DD64-B987-4BC0-8230-7936875B06ED}">
      <dgm:prSet/>
      <dgm:spPr/>
      <dgm:t>
        <a:bodyPr/>
        <a:lstStyle/>
        <a:p>
          <a:endParaRPr lang="ru-RU"/>
        </a:p>
      </dgm:t>
    </dgm:pt>
    <dgm:pt modelId="{09AF4902-4987-456D-9A2D-CC1BAB8F0FB3}" type="sibTrans" cxnId="{7547DD64-B987-4BC0-8230-7936875B06ED}">
      <dgm:prSet/>
      <dgm:spPr/>
      <dgm:t>
        <a:bodyPr/>
        <a:lstStyle/>
        <a:p>
          <a:endParaRPr lang="ru-RU"/>
        </a:p>
      </dgm:t>
    </dgm:pt>
    <dgm:pt modelId="{8D92D371-D332-4B8D-8594-35434DA7B1C4}">
      <dgm:prSet phldrT="[Текст]" custT="1"/>
      <dgm:spPr/>
      <dgm:t>
        <a:bodyPr anchor="ctr"/>
        <a:lstStyle/>
        <a:p>
          <a:pPr algn="ctr"/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На ежемесячное денежное возмещение расходов по оплате проезда гражданам, страдающим хронической почечной недостаточностью и нуждающимся в процедуре программного гемодиализа направлено 782,9 тыс.рублей за счет средств местного бюджета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2A75D1EE-EF97-43BD-B051-7288D39CE588}" type="parTrans" cxnId="{55858E79-D70D-4644-87EB-FDD55A4E6BCA}">
      <dgm:prSet/>
      <dgm:spPr/>
      <dgm:t>
        <a:bodyPr/>
        <a:lstStyle/>
        <a:p>
          <a:endParaRPr lang="ru-RU"/>
        </a:p>
      </dgm:t>
    </dgm:pt>
    <dgm:pt modelId="{26018DB6-0958-40A6-A03F-F69928CEE3A1}" type="sibTrans" cxnId="{55858E79-D70D-4644-87EB-FDD55A4E6BCA}">
      <dgm:prSet/>
      <dgm:spPr/>
      <dgm:t>
        <a:bodyPr/>
        <a:lstStyle/>
        <a:p>
          <a:endParaRPr lang="ru-RU"/>
        </a:p>
      </dgm:t>
    </dgm:pt>
    <dgm:pt modelId="{4F5036CF-41F7-4FF9-9CE5-CFDB651276B6}" type="pres">
      <dgm:prSet presAssocID="{B627334D-3A8A-4A34-9145-2D24A9497CE8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FAC45B4-62E6-4CCD-B4C9-5A0A83E81AFA}" type="pres">
      <dgm:prSet presAssocID="{B69F389F-62E9-4BA8-9950-569529F2E350}" presName="linNode" presStyleCnt="0"/>
      <dgm:spPr/>
    </dgm:pt>
    <dgm:pt modelId="{56629A6F-2A32-4BAF-8195-E2367EA79775}" type="pres">
      <dgm:prSet presAssocID="{B69F389F-62E9-4BA8-9950-569529F2E350}" presName="parentShp" presStyleLbl="node1" presStyleIdx="0" presStyleCnt="2" custScaleY="112959" custLinFactX="1235" custLinFactNeighborX="100000" custLinFactNeighborY="63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54BE3D-E461-495F-B49B-9DC592A79DED}" type="pres">
      <dgm:prSet presAssocID="{B69F389F-62E9-4BA8-9950-569529F2E350}" presName="childShp" presStyleLbl="bgAccFollowNode1" presStyleIdx="0" presStyleCnt="2" custScaleX="102404" custScaleY="118810" custLinFactX="-5540" custLinFactNeighborX="-100000" custLinFactNeighborY="-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27328F-8631-45E5-9835-5B135C6F734F}" type="pres">
      <dgm:prSet presAssocID="{74A3A7AD-DF31-4CF9-AE00-A81AE1B9B94A}" presName="spacing" presStyleCnt="0"/>
      <dgm:spPr/>
    </dgm:pt>
    <dgm:pt modelId="{178279A1-A2F9-4A20-AC85-7CD9793AA69D}" type="pres">
      <dgm:prSet presAssocID="{CC208846-A2F7-44BA-9782-9719770E16CB}" presName="linNode" presStyleCnt="0"/>
      <dgm:spPr/>
    </dgm:pt>
    <dgm:pt modelId="{496ACA1A-F336-4094-A85E-EDC41882AF89}" type="pres">
      <dgm:prSet presAssocID="{CC208846-A2F7-44BA-9782-9719770E16CB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1E85F1-207B-4C82-B3BB-DE4B21A28951}" type="pres">
      <dgm:prSet presAssocID="{CC208846-A2F7-44BA-9782-9719770E16CB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6337727-F261-4DC6-BA76-11BAD53FD10F}" type="presOf" srcId="{3E1F7BB9-86EE-4BF3-AC45-7C7DCF81F773}" destId="{3554BE3D-E461-495F-B49B-9DC592A79DED}" srcOrd="0" destOrd="0" presId="urn:microsoft.com/office/officeart/2005/8/layout/vList6"/>
    <dgm:cxn modelId="{C07D61D3-BA50-48DE-B1DD-9F0E50425DF5}" srcId="{B627334D-3A8A-4A34-9145-2D24A9497CE8}" destId="{B69F389F-62E9-4BA8-9950-569529F2E350}" srcOrd="0" destOrd="0" parTransId="{155EA0F4-7F0E-4866-8FF6-0E698D30B8E9}" sibTransId="{74A3A7AD-DF31-4CF9-AE00-A81AE1B9B94A}"/>
    <dgm:cxn modelId="{7547DD64-B987-4BC0-8230-7936875B06ED}" srcId="{B627334D-3A8A-4A34-9145-2D24A9497CE8}" destId="{CC208846-A2F7-44BA-9782-9719770E16CB}" srcOrd="1" destOrd="0" parTransId="{54787775-B7E1-415D-B3B7-3A3E2AE715C7}" sibTransId="{09AF4902-4987-456D-9A2D-CC1BAB8F0FB3}"/>
    <dgm:cxn modelId="{9F88F98E-4F30-41CE-A7DF-07D3357E5CDF}" type="presOf" srcId="{B69F389F-62E9-4BA8-9950-569529F2E350}" destId="{56629A6F-2A32-4BAF-8195-E2367EA79775}" srcOrd="0" destOrd="0" presId="urn:microsoft.com/office/officeart/2005/8/layout/vList6"/>
    <dgm:cxn modelId="{D28B32A3-CA33-4E20-AACA-29FDEB792400}" type="presOf" srcId="{B627334D-3A8A-4A34-9145-2D24A9497CE8}" destId="{4F5036CF-41F7-4FF9-9CE5-CFDB651276B6}" srcOrd="0" destOrd="0" presId="urn:microsoft.com/office/officeart/2005/8/layout/vList6"/>
    <dgm:cxn modelId="{55858E79-D70D-4644-87EB-FDD55A4E6BCA}" srcId="{CC208846-A2F7-44BA-9782-9719770E16CB}" destId="{8D92D371-D332-4B8D-8594-35434DA7B1C4}" srcOrd="0" destOrd="0" parTransId="{2A75D1EE-EF97-43BD-B051-7288D39CE588}" sibTransId="{26018DB6-0958-40A6-A03F-F69928CEE3A1}"/>
    <dgm:cxn modelId="{B0343D11-3EEF-4010-9223-D9E008F13244}" type="presOf" srcId="{CC208846-A2F7-44BA-9782-9719770E16CB}" destId="{496ACA1A-F336-4094-A85E-EDC41882AF89}" srcOrd="0" destOrd="0" presId="urn:microsoft.com/office/officeart/2005/8/layout/vList6"/>
    <dgm:cxn modelId="{2C6F6DA9-673F-4DEF-A5D3-9AE79FBE08E7}" srcId="{B69F389F-62E9-4BA8-9950-569529F2E350}" destId="{3E1F7BB9-86EE-4BF3-AC45-7C7DCF81F773}" srcOrd="0" destOrd="0" parTransId="{8DAEB059-95A6-4C7C-B846-1064B1E67949}" sibTransId="{D38AA0ED-9E68-4D3D-AB23-17402DFB9B94}"/>
    <dgm:cxn modelId="{65E1B4E1-6882-408B-B580-96449D46CB1D}" type="presOf" srcId="{8D92D371-D332-4B8D-8594-35434DA7B1C4}" destId="{7D1E85F1-207B-4C82-B3BB-DE4B21A28951}" srcOrd="0" destOrd="0" presId="urn:microsoft.com/office/officeart/2005/8/layout/vList6"/>
    <dgm:cxn modelId="{AEE8E572-0879-4612-9E5B-F53F63E0ABA2}" type="presParOf" srcId="{4F5036CF-41F7-4FF9-9CE5-CFDB651276B6}" destId="{CFAC45B4-62E6-4CCD-B4C9-5A0A83E81AFA}" srcOrd="0" destOrd="0" presId="urn:microsoft.com/office/officeart/2005/8/layout/vList6"/>
    <dgm:cxn modelId="{7569F0DC-8D7A-4784-A92B-696FDB401620}" type="presParOf" srcId="{CFAC45B4-62E6-4CCD-B4C9-5A0A83E81AFA}" destId="{56629A6F-2A32-4BAF-8195-E2367EA79775}" srcOrd="0" destOrd="0" presId="urn:microsoft.com/office/officeart/2005/8/layout/vList6"/>
    <dgm:cxn modelId="{7B52DE2A-3907-4811-9D93-4AE81B6463A8}" type="presParOf" srcId="{CFAC45B4-62E6-4CCD-B4C9-5A0A83E81AFA}" destId="{3554BE3D-E461-495F-B49B-9DC592A79DED}" srcOrd="1" destOrd="0" presId="urn:microsoft.com/office/officeart/2005/8/layout/vList6"/>
    <dgm:cxn modelId="{A6C1394F-40DF-46FF-9D79-E89BB0BECEE5}" type="presParOf" srcId="{4F5036CF-41F7-4FF9-9CE5-CFDB651276B6}" destId="{8427328F-8631-45E5-9835-5B135C6F734F}" srcOrd="1" destOrd="0" presId="urn:microsoft.com/office/officeart/2005/8/layout/vList6"/>
    <dgm:cxn modelId="{C68DD389-6CCA-4883-9AA6-64176FCE0CAD}" type="presParOf" srcId="{4F5036CF-41F7-4FF9-9CE5-CFDB651276B6}" destId="{178279A1-A2F9-4A20-AC85-7CD9793AA69D}" srcOrd="2" destOrd="0" presId="urn:microsoft.com/office/officeart/2005/8/layout/vList6"/>
    <dgm:cxn modelId="{D207986C-72CD-4EC6-B319-325F65BEF84C}" type="presParOf" srcId="{178279A1-A2F9-4A20-AC85-7CD9793AA69D}" destId="{496ACA1A-F336-4094-A85E-EDC41882AF89}" srcOrd="0" destOrd="0" presId="urn:microsoft.com/office/officeart/2005/8/layout/vList6"/>
    <dgm:cxn modelId="{5A5F3D18-F597-4127-8A56-D90874F2EB7F}" type="presParOf" srcId="{178279A1-A2F9-4A20-AC85-7CD9793AA69D}" destId="{7D1E85F1-207B-4C82-B3BB-DE4B21A28951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8156748-CB98-455E-8F30-F678117E9728}" type="doc">
      <dgm:prSet loTypeId="urn:microsoft.com/office/officeart/2005/8/layout/vList5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FE0A05AF-1046-40F3-8A27-B076D9AB2C74}">
      <dgm:prSet phldrT="[Текст]" custT="1"/>
      <dgm:spPr/>
      <dgm:t>
        <a:bodyPr/>
        <a:lstStyle/>
        <a:p>
          <a:r>
            <a:rPr lang="ru-RU" sz="16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50 тыс. рублей </a:t>
          </a:r>
          <a:endParaRPr lang="ru-RU" sz="16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94BE490-2896-4553-A8DD-F9A186D3EEBF}" type="parTrans" cxnId="{D6BF38D9-8050-4280-B6BD-9C111D7410FF}">
      <dgm:prSet/>
      <dgm:spPr/>
      <dgm:t>
        <a:bodyPr/>
        <a:lstStyle/>
        <a:p>
          <a:endParaRPr lang="ru-RU"/>
        </a:p>
      </dgm:t>
    </dgm:pt>
    <dgm:pt modelId="{08659863-F583-4CC8-8B38-D3C321BC60DD}" type="sibTrans" cxnId="{D6BF38D9-8050-4280-B6BD-9C111D7410FF}">
      <dgm:prSet/>
      <dgm:spPr/>
      <dgm:t>
        <a:bodyPr/>
        <a:lstStyle/>
        <a:p>
          <a:endParaRPr lang="ru-RU"/>
        </a:p>
      </dgm:t>
    </dgm:pt>
    <dgm:pt modelId="{2F450024-6A21-40CD-B8FE-BB60109297CC}">
      <dgm:prSet phldrT="[Текст]" custT="1"/>
      <dgm:spPr/>
      <dgm:t>
        <a:bodyPr/>
        <a:lstStyle/>
        <a:p>
          <a:r>
            <a:rPr lang="ru-RU" sz="16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оказание финансовой поддержки социально ориентированным некоммерческим организациям, путем предоставления грантов</a:t>
          </a:r>
        </a:p>
      </dgm:t>
    </dgm:pt>
    <dgm:pt modelId="{D5A53190-6F6E-4945-B077-589FD1DD28AD}" type="parTrans" cxnId="{4FEB9D5D-8B97-4936-B9AD-41481B293600}">
      <dgm:prSet/>
      <dgm:spPr/>
      <dgm:t>
        <a:bodyPr/>
        <a:lstStyle/>
        <a:p>
          <a:endParaRPr lang="ru-RU"/>
        </a:p>
      </dgm:t>
    </dgm:pt>
    <dgm:pt modelId="{2E4C17EB-74D1-40DA-876C-B5A14BC6ECC8}" type="sibTrans" cxnId="{4FEB9D5D-8B97-4936-B9AD-41481B293600}">
      <dgm:prSet/>
      <dgm:spPr/>
      <dgm:t>
        <a:bodyPr/>
        <a:lstStyle/>
        <a:p>
          <a:endParaRPr lang="ru-RU"/>
        </a:p>
      </dgm:t>
    </dgm:pt>
    <dgm:pt modelId="{3E2A8BDF-F7E2-4FF0-865A-093316198370}">
      <dgm:prSet phldrT="[Текст]" custT="1"/>
      <dgm:spPr/>
      <dgm:t>
        <a:bodyPr/>
        <a:lstStyle/>
        <a:p>
          <a:r>
            <a:rPr lang="ru-RU" sz="16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47 тыс.</a:t>
          </a:r>
        </a:p>
        <a:p>
          <a:r>
            <a:rPr lang="ru-RU" sz="16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729,0 рублей</a:t>
          </a:r>
          <a:endParaRPr lang="ru-RU" sz="16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1BFF52-99C5-407E-9640-9078E446579C}" type="parTrans" cxnId="{8B6751E1-74BA-4EA1-A21D-B25B612CF72C}">
      <dgm:prSet/>
      <dgm:spPr/>
      <dgm:t>
        <a:bodyPr/>
        <a:lstStyle/>
        <a:p>
          <a:endParaRPr lang="ru-RU"/>
        </a:p>
      </dgm:t>
    </dgm:pt>
    <dgm:pt modelId="{49238913-FFFE-4437-AD1F-FDD60E6CBF79}" type="sibTrans" cxnId="{8B6751E1-74BA-4EA1-A21D-B25B612CF72C}">
      <dgm:prSet/>
      <dgm:spPr/>
      <dgm:t>
        <a:bodyPr/>
        <a:lstStyle/>
        <a:p>
          <a:endParaRPr lang="ru-RU"/>
        </a:p>
      </dgm:t>
    </dgm:pt>
    <dgm:pt modelId="{4E5B8EFC-9A8A-4EFF-A4ED-BA2200DC1004}">
      <dgm:prSet phldrT="[Текст]" custT="1"/>
      <dgm:spPr/>
      <dgm:t>
        <a:bodyPr/>
        <a:lstStyle/>
        <a:p>
          <a:r>
            <a:rPr lang="ru-RU" sz="16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 млн.719 тыс.</a:t>
          </a:r>
        </a:p>
        <a:p>
          <a:r>
            <a:rPr lang="ru-RU" sz="16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539,48 рублей </a:t>
          </a:r>
          <a:endParaRPr lang="ru-RU" sz="16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A08A945-EBFC-4A7D-9901-28CDBE8B0F88}" type="parTrans" cxnId="{2CC257C0-CD9D-495A-BC1F-C35F43069907}">
      <dgm:prSet/>
      <dgm:spPr/>
      <dgm:t>
        <a:bodyPr/>
        <a:lstStyle/>
        <a:p>
          <a:endParaRPr lang="ru-RU"/>
        </a:p>
      </dgm:t>
    </dgm:pt>
    <dgm:pt modelId="{4C0C3015-54A7-4DE9-9424-CE6029568536}" type="sibTrans" cxnId="{2CC257C0-CD9D-495A-BC1F-C35F43069907}">
      <dgm:prSet/>
      <dgm:spPr/>
      <dgm:t>
        <a:bodyPr/>
        <a:lstStyle/>
        <a:p>
          <a:endParaRPr lang="ru-RU"/>
        </a:p>
      </dgm:t>
    </dgm:pt>
    <dgm:pt modelId="{CE5B278F-8BA0-4F32-94EF-A7C5561D09C0}">
      <dgm:prSet phldrT="[Текст]" custT="1"/>
      <dgm:spPr/>
      <dgm:t>
        <a:bodyPr/>
        <a:lstStyle/>
        <a:p>
          <a:r>
            <a:rPr lang="ru-RU" sz="16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166 тыс. </a:t>
          </a:r>
        </a:p>
        <a:p>
          <a:r>
            <a:rPr lang="ru-RU" sz="16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635,01 рублей </a:t>
          </a:r>
          <a:endParaRPr lang="ru-RU" sz="16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C2D227B-BB93-489D-9D46-176B3AC76BF1}" type="parTrans" cxnId="{10C97F34-E7B4-420A-92F5-904A0160A2D4}">
      <dgm:prSet/>
      <dgm:spPr/>
      <dgm:t>
        <a:bodyPr/>
        <a:lstStyle/>
        <a:p>
          <a:endParaRPr lang="ru-RU"/>
        </a:p>
      </dgm:t>
    </dgm:pt>
    <dgm:pt modelId="{CC6666D1-550E-45F9-99E1-44833E604F4F}" type="sibTrans" cxnId="{10C97F34-E7B4-420A-92F5-904A0160A2D4}">
      <dgm:prSet/>
      <dgm:spPr/>
      <dgm:t>
        <a:bodyPr/>
        <a:lstStyle/>
        <a:p>
          <a:endParaRPr lang="ru-RU"/>
        </a:p>
      </dgm:t>
    </dgm:pt>
    <dgm:pt modelId="{D1044E16-1AC5-44AF-827A-796B3A0F6661}">
      <dgm:prSet phldrT="[Текст]" custT="1"/>
      <dgm:spPr/>
      <dgm:t>
        <a:bodyPr/>
        <a:lstStyle/>
        <a:p>
          <a:r>
            <a:rPr lang="ru-RU" sz="16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Югорскому оператору на долевое финансовое  обеспечение проведения капитального ремонта общего имущества в многоквартирных домах</a:t>
          </a:r>
        </a:p>
      </dgm:t>
    </dgm:pt>
    <dgm:pt modelId="{194D6D88-9313-460E-B241-28B080B92566}" type="parTrans" cxnId="{09FC9E28-0EAA-4BC3-BE7A-48E5A63C87E1}">
      <dgm:prSet/>
      <dgm:spPr/>
      <dgm:t>
        <a:bodyPr/>
        <a:lstStyle/>
        <a:p>
          <a:endParaRPr lang="ru-RU"/>
        </a:p>
      </dgm:t>
    </dgm:pt>
    <dgm:pt modelId="{618FC9A0-CC70-472C-81BF-696FFB8D4942}" type="sibTrans" cxnId="{09FC9E28-0EAA-4BC3-BE7A-48E5A63C87E1}">
      <dgm:prSet/>
      <dgm:spPr/>
      <dgm:t>
        <a:bodyPr/>
        <a:lstStyle/>
        <a:p>
          <a:endParaRPr lang="ru-RU"/>
        </a:p>
      </dgm:t>
    </dgm:pt>
    <dgm:pt modelId="{DBABC2E8-8D58-482E-ABD4-C5D738F9747B}">
      <dgm:prSet phldrT="[Текст]" custT="1"/>
      <dgm:spPr/>
      <dgm:t>
        <a:bodyPr/>
        <a:lstStyle/>
        <a:p>
          <a:r>
            <a:rPr lang="ru-RU" sz="16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815 тыс. </a:t>
          </a:r>
        </a:p>
        <a:p>
          <a:r>
            <a:rPr lang="ru-RU" sz="16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259,61 рублей </a:t>
          </a:r>
          <a:endParaRPr lang="ru-RU" sz="16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BA90A1F-035C-4F68-BBFE-494E8C1A7243}" type="parTrans" cxnId="{C7999E0F-8214-49B1-86CF-CEADF5CCFBB5}">
      <dgm:prSet/>
      <dgm:spPr/>
      <dgm:t>
        <a:bodyPr/>
        <a:lstStyle/>
        <a:p>
          <a:endParaRPr lang="ru-RU"/>
        </a:p>
      </dgm:t>
    </dgm:pt>
    <dgm:pt modelId="{AE8BBDD2-1A86-41A2-90C2-C26FDC2A1224}" type="sibTrans" cxnId="{C7999E0F-8214-49B1-86CF-CEADF5CCFBB5}">
      <dgm:prSet/>
      <dgm:spPr/>
      <dgm:t>
        <a:bodyPr/>
        <a:lstStyle/>
        <a:p>
          <a:endParaRPr lang="ru-RU"/>
        </a:p>
      </dgm:t>
    </dgm:pt>
    <dgm:pt modelId="{A262D433-F539-4D69-961F-568E96B22729}">
      <dgm:prSet phldrT="[Текст]" custT="1"/>
      <dgm:spPr/>
      <dgm:t>
        <a:bodyPr/>
        <a:lstStyle/>
        <a:p>
          <a:r>
            <a:rPr lang="ru-RU" sz="16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 возмещение недополученных доходов  в связи с оказанием услуг по водоснабжению и водоотведению на территории города </a:t>
          </a:r>
          <a:r>
            <a:rPr lang="ru-RU" sz="1600" b="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Покачи</a:t>
          </a:r>
          <a:endParaRPr lang="ru-RU" sz="1600" b="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056EA18-062D-45D5-A782-28A8664714A8}" type="parTrans" cxnId="{11F31F5C-71F6-4D6D-9111-47034B13D2FB}">
      <dgm:prSet/>
      <dgm:spPr/>
      <dgm:t>
        <a:bodyPr/>
        <a:lstStyle/>
        <a:p>
          <a:endParaRPr lang="ru-RU"/>
        </a:p>
      </dgm:t>
    </dgm:pt>
    <dgm:pt modelId="{44EC8FD3-E875-4648-93AC-418A54ACE1C4}" type="sibTrans" cxnId="{11F31F5C-71F6-4D6D-9111-47034B13D2FB}">
      <dgm:prSet/>
      <dgm:spPr/>
      <dgm:t>
        <a:bodyPr/>
        <a:lstStyle/>
        <a:p>
          <a:endParaRPr lang="ru-RU"/>
        </a:p>
      </dgm:t>
    </dgm:pt>
    <dgm:pt modelId="{BD90C4EA-E907-49A2-B725-10ECC5184757}">
      <dgm:prSet phldrT="[Текст]" custT="1"/>
      <dgm:spPr/>
      <dgm:t>
        <a:bodyPr/>
        <a:lstStyle/>
        <a:p>
          <a:r>
            <a:rPr lang="ru-RU" sz="16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580 тыс. рублей</a:t>
          </a:r>
          <a:endParaRPr lang="ru-RU" sz="16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7218B55-3CA9-4C4C-9ADD-2B424CF0AE5F}" type="parTrans" cxnId="{35627AC1-0160-4AF6-9C62-ADBF01D1299E}">
      <dgm:prSet/>
      <dgm:spPr/>
      <dgm:t>
        <a:bodyPr/>
        <a:lstStyle/>
        <a:p>
          <a:endParaRPr lang="ru-RU"/>
        </a:p>
      </dgm:t>
    </dgm:pt>
    <dgm:pt modelId="{7C0B6259-3857-4A17-A4D8-EA249AC50316}" type="sibTrans" cxnId="{35627AC1-0160-4AF6-9C62-ADBF01D1299E}">
      <dgm:prSet/>
      <dgm:spPr/>
      <dgm:t>
        <a:bodyPr/>
        <a:lstStyle/>
        <a:p>
          <a:endParaRPr lang="ru-RU"/>
        </a:p>
      </dgm:t>
    </dgm:pt>
    <dgm:pt modelId="{CE97819C-2EA3-4498-B45A-5FE24521DD1B}">
      <dgm:prSet phldrT="[Текст]" custT="1"/>
      <dgm:spPr/>
      <dgm:t>
        <a:bodyPr/>
        <a:lstStyle/>
        <a:p>
          <a:r>
            <a:rPr lang="ru-RU" sz="16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для возмещения расходов специализированной службе по вопросам похоронного дела при оказании ритуальных услуг на территории города </a:t>
          </a:r>
          <a:r>
            <a:rPr lang="ru-RU" sz="1600" b="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Покачи</a:t>
          </a:r>
          <a:endParaRPr lang="ru-RU" sz="1600" b="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31161BE-7F8B-4AE3-B798-7392976127D6}" type="parTrans" cxnId="{602A4773-CD21-44AA-A9C8-A7BE4DE01DF8}">
      <dgm:prSet/>
      <dgm:spPr/>
      <dgm:t>
        <a:bodyPr/>
        <a:lstStyle/>
        <a:p>
          <a:endParaRPr lang="ru-RU"/>
        </a:p>
      </dgm:t>
    </dgm:pt>
    <dgm:pt modelId="{8C09F28B-3103-42ED-9C20-DA77B8CC31CC}" type="sibTrans" cxnId="{602A4773-CD21-44AA-A9C8-A7BE4DE01DF8}">
      <dgm:prSet/>
      <dgm:spPr/>
      <dgm:t>
        <a:bodyPr/>
        <a:lstStyle/>
        <a:p>
          <a:endParaRPr lang="ru-RU"/>
        </a:p>
      </dgm:t>
    </dgm:pt>
    <dgm:pt modelId="{12F62C72-6F3D-4155-A954-E1E752609443}">
      <dgm:prSet phldrT="[Текст]" custT="1"/>
      <dgm:spPr/>
      <dgm:t>
        <a:bodyPr/>
        <a:lstStyle/>
        <a:p>
          <a:r>
            <a:rPr lang="ru-RU" sz="16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7 млн.076 тыс.</a:t>
          </a:r>
        </a:p>
        <a:p>
          <a:r>
            <a:rPr lang="ru-RU" sz="16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782,27 рублей</a:t>
          </a:r>
        </a:p>
      </dgm:t>
    </dgm:pt>
    <dgm:pt modelId="{346E3986-A91E-4C01-ADDB-DE4054A44AEE}" type="parTrans" cxnId="{82FEA9D0-82FB-4BFE-883B-798F5284EEA0}">
      <dgm:prSet/>
      <dgm:spPr/>
      <dgm:t>
        <a:bodyPr/>
        <a:lstStyle/>
        <a:p>
          <a:endParaRPr lang="ru-RU"/>
        </a:p>
      </dgm:t>
    </dgm:pt>
    <dgm:pt modelId="{B0B91E4E-1F36-4797-ACA9-0641DDAC6C70}" type="sibTrans" cxnId="{82FEA9D0-82FB-4BFE-883B-798F5284EEA0}">
      <dgm:prSet/>
      <dgm:spPr/>
      <dgm:t>
        <a:bodyPr/>
        <a:lstStyle/>
        <a:p>
          <a:endParaRPr lang="ru-RU"/>
        </a:p>
      </dgm:t>
    </dgm:pt>
    <dgm:pt modelId="{CE1D1946-4B7B-430D-B0C1-75C9DDC0DBA3}">
      <dgm:prSet phldrT="[Текст]" custT="1"/>
      <dgm:spPr/>
      <dgm:t>
        <a:bodyPr/>
        <a:lstStyle/>
        <a:p>
          <a:r>
            <a:rPr lang="ru-RU" sz="16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 капитальный ремонт систем теплоснабжения, водоснабжения и водоотведения для подготовки к осенне-зимнему периоду в городе </a:t>
          </a:r>
          <a:r>
            <a:rPr lang="ru-RU" sz="1600" b="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Покачи</a:t>
          </a:r>
          <a:endParaRPr lang="ru-RU" sz="1600" b="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BF3BCBF-DE5C-4E79-A6FF-F6C91BE47BAB}" type="parTrans" cxnId="{EA2E94DF-F8DF-4A9E-AFDF-4500CC18C3E2}">
      <dgm:prSet/>
      <dgm:spPr/>
      <dgm:t>
        <a:bodyPr/>
        <a:lstStyle/>
        <a:p>
          <a:endParaRPr lang="ru-RU"/>
        </a:p>
      </dgm:t>
    </dgm:pt>
    <dgm:pt modelId="{FE03F6E7-B589-4C11-B294-74AE6DB02439}" type="sibTrans" cxnId="{EA2E94DF-F8DF-4A9E-AFDF-4500CC18C3E2}">
      <dgm:prSet/>
      <dgm:spPr/>
      <dgm:t>
        <a:bodyPr/>
        <a:lstStyle/>
        <a:p>
          <a:endParaRPr lang="ru-RU"/>
        </a:p>
      </dgm:t>
    </dgm:pt>
    <dgm:pt modelId="{E3F66520-DC6C-4864-9361-F1C7EA1B81DB}">
      <dgm:prSet phldrT="[Текст]" custT="1"/>
      <dgm:spPr/>
      <dgm:t>
        <a:bodyPr/>
        <a:lstStyle/>
        <a:p>
          <a:r>
            <a:rPr lang="ru-RU" sz="16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 реконструкцию газопроводов, систем теплоснабжения, водоснабжения и водоотведения для подготовки к осенне - зимнему периоду в городе </a:t>
          </a:r>
          <a:r>
            <a:rPr lang="ru-RU" sz="1600" b="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Покачи</a:t>
          </a:r>
          <a:r>
            <a:rPr lang="ru-RU" sz="16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и проведение независимой экспертизы расчёта сметной стоимости</a:t>
          </a:r>
        </a:p>
      </dgm:t>
    </dgm:pt>
    <dgm:pt modelId="{20FB8D15-8DC7-4136-9948-52D0CEC2283D}" type="parTrans" cxnId="{DD2CA6D7-84DE-4F13-BB34-C230E5AA0F4B}">
      <dgm:prSet/>
      <dgm:spPr/>
      <dgm:t>
        <a:bodyPr/>
        <a:lstStyle/>
        <a:p>
          <a:endParaRPr lang="ru-RU"/>
        </a:p>
      </dgm:t>
    </dgm:pt>
    <dgm:pt modelId="{F4AB29D2-7F0A-4615-B6DD-C177BDB08178}" type="sibTrans" cxnId="{DD2CA6D7-84DE-4F13-BB34-C230E5AA0F4B}">
      <dgm:prSet/>
      <dgm:spPr/>
      <dgm:t>
        <a:bodyPr/>
        <a:lstStyle/>
        <a:p>
          <a:endParaRPr lang="ru-RU"/>
        </a:p>
      </dgm:t>
    </dgm:pt>
    <dgm:pt modelId="{112124E2-B890-48A6-AF6F-9E77E89A8277}">
      <dgm:prSet phldrT="[Текст]" custT="1"/>
      <dgm:spPr/>
      <dgm:t>
        <a:bodyPr/>
        <a:lstStyle/>
        <a:p>
          <a:r>
            <a:rPr lang="ru-RU" sz="16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 млн. 282 тыс.</a:t>
          </a:r>
        </a:p>
        <a:p>
          <a:r>
            <a:rPr lang="ru-RU" sz="16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539,26 рублей</a:t>
          </a:r>
        </a:p>
      </dgm:t>
    </dgm:pt>
    <dgm:pt modelId="{26D16E98-DEBD-46CD-B330-B3DE8A3B05FF}" type="sibTrans" cxnId="{0E36730D-326A-497C-B335-431DBFB4688F}">
      <dgm:prSet/>
      <dgm:spPr/>
      <dgm:t>
        <a:bodyPr/>
        <a:lstStyle/>
        <a:p>
          <a:endParaRPr lang="ru-RU"/>
        </a:p>
      </dgm:t>
    </dgm:pt>
    <dgm:pt modelId="{D392A2CC-D927-4AE6-A273-08468DE9AD2D}" type="parTrans" cxnId="{0E36730D-326A-497C-B335-431DBFB4688F}">
      <dgm:prSet/>
      <dgm:spPr/>
      <dgm:t>
        <a:bodyPr/>
        <a:lstStyle/>
        <a:p>
          <a:endParaRPr lang="ru-RU"/>
        </a:p>
      </dgm:t>
    </dgm:pt>
    <dgm:pt modelId="{D81E8E0C-BA2B-40C0-A171-EAF815D17C63}">
      <dgm:prSet phldrT="[Текст]" custT="1"/>
      <dgm:spPr/>
      <dgm:t>
        <a:bodyPr/>
        <a:lstStyle/>
        <a:p>
          <a:r>
            <a:rPr lang="ru-RU" sz="16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для возмещения недополученных доходов  в связи с оказанием услуг при осуществлении перевозок пассажиров автотранспортом общего пользования по регулярным автобусным маршрутам на территории города </a:t>
          </a:r>
          <a:endParaRPr lang="ru-RU" sz="16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39BDA0D-9C59-47D6-8620-C8BDD4251029}" type="sibTrans" cxnId="{17129F7B-7678-4497-84E1-6029CBA7BCD5}">
      <dgm:prSet/>
      <dgm:spPr/>
      <dgm:t>
        <a:bodyPr/>
        <a:lstStyle/>
        <a:p>
          <a:endParaRPr lang="ru-RU"/>
        </a:p>
      </dgm:t>
    </dgm:pt>
    <dgm:pt modelId="{EFB0739E-7587-4151-91A0-455129D04C66}" type="parTrans" cxnId="{17129F7B-7678-4497-84E1-6029CBA7BCD5}">
      <dgm:prSet/>
      <dgm:spPr/>
      <dgm:t>
        <a:bodyPr/>
        <a:lstStyle/>
        <a:p>
          <a:endParaRPr lang="ru-RU"/>
        </a:p>
      </dgm:t>
    </dgm:pt>
    <dgm:pt modelId="{4960B1E4-C4CF-4F6F-906D-7E35F1BB4377}">
      <dgm:prSet custT="1"/>
      <dgm:spPr/>
      <dgm:t>
        <a:bodyPr/>
        <a:lstStyle/>
        <a:p>
          <a:r>
            <a:rPr lang="ru-RU" sz="16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156 тыс.499 рублей</a:t>
          </a:r>
          <a:endParaRPr lang="ru-RU" sz="16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D29048B-0931-43E3-8ED1-BEBB5DDBBE8E}" type="sibTrans" cxnId="{D5B9F872-6A0B-4CDE-9B4D-CEAD10178F07}">
      <dgm:prSet/>
      <dgm:spPr/>
      <dgm:t>
        <a:bodyPr/>
        <a:lstStyle/>
        <a:p>
          <a:endParaRPr lang="ru-RU"/>
        </a:p>
      </dgm:t>
    </dgm:pt>
    <dgm:pt modelId="{E1F72946-CED7-4C86-88B3-32894613C6E8}" type="parTrans" cxnId="{D5B9F872-6A0B-4CDE-9B4D-CEAD10178F07}">
      <dgm:prSet/>
      <dgm:spPr/>
      <dgm:t>
        <a:bodyPr/>
        <a:lstStyle/>
        <a:p>
          <a:endParaRPr lang="ru-RU"/>
        </a:p>
      </dgm:t>
    </dgm:pt>
    <dgm:pt modelId="{2C3CBD3C-73FD-4D99-854C-B8A5D78D8224}">
      <dgm:prSet phldrT="[Текст]" custT="1"/>
      <dgm:spPr/>
      <dgm:t>
        <a:bodyPr/>
        <a:lstStyle/>
        <a:p>
          <a:r>
            <a:rPr lang="ru-RU" sz="16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для поддержки и развития  малого и среднего предпринимательства и развития приоритетных направлений деятельности в этой области</a:t>
          </a:r>
        </a:p>
      </dgm:t>
    </dgm:pt>
    <dgm:pt modelId="{982C545F-5EF2-4368-9C4F-8FF3600227E9}" type="parTrans" cxnId="{9F16A5DC-806F-4FEA-9DE3-E5D6AA340156}">
      <dgm:prSet/>
      <dgm:spPr/>
      <dgm:t>
        <a:bodyPr/>
        <a:lstStyle/>
        <a:p>
          <a:endParaRPr lang="ru-RU"/>
        </a:p>
      </dgm:t>
    </dgm:pt>
    <dgm:pt modelId="{7D686219-3D6E-4FB7-AA0F-3DEE532E8CE6}" type="sibTrans" cxnId="{9F16A5DC-806F-4FEA-9DE3-E5D6AA340156}">
      <dgm:prSet/>
      <dgm:spPr/>
      <dgm:t>
        <a:bodyPr/>
        <a:lstStyle/>
        <a:p>
          <a:endParaRPr lang="ru-RU"/>
        </a:p>
      </dgm:t>
    </dgm:pt>
    <dgm:pt modelId="{B39A8284-4F59-4E43-BEBF-518C9563AFD0}">
      <dgm:prSet custT="1"/>
      <dgm:spPr/>
      <dgm:t>
        <a:bodyPr/>
        <a:lstStyle/>
        <a:p>
          <a:r>
            <a:rPr lang="ru-RU" sz="16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 организацию питания детей в возрасте от 6 до 17 лет (включительно) в лагерях с дневным пребыванием детей, в возрасте от 8 до 17 лет (включительно) в палаточных лагерях</a:t>
          </a:r>
          <a:endParaRPr lang="ru-RU" sz="16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FA8D4BF-8FBD-45CA-98CE-0EE7E912C01B}" type="parTrans" cxnId="{32A93FA1-1AAD-4F91-A9EC-6AD0D683B4C4}">
      <dgm:prSet/>
      <dgm:spPr/>
      <dgm:t>
        <a:bodyPr/>
        <a:lstStyle/>
        <a:p>
          <a:endParaRPr lang="ru-RU"/>
        </a:p>
      </dgm:t>
    </dgm:pt>
    <dgm:pt modelId="{27136D7F-E443-495C-8B09-E9954C948D18}" type="sibTrans" cxnId="{32A93FA1-1AAD-4F91-A9EC-6AD0D683B4C4}">
      <dgm:prSet/>
      <dgm:spPr/>
      <dgm:t>
        <a:bodyPr/>
        <a:lstStyle/>
        <a:p>
          <a:endParaRPr lang="ru-RU"/>
        </a:p>
      </dgm:t>
    </dgm:pt>
    <dgm:pt modelId="{C7FB8552-7356-438C-8644-3BB1858513C0}" type="pres">
      <dgm:prSet presAssocID="{58156748-CB98-455E-8F30-F678117E972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5973D74-3501-4C11-936F-D3306F806765}" type="pres">
      <dgm:prSet presAssocID="{FE0A05AF-1046-40F3-8A27-B076D9AB2C74}" presName="linNode" presStyleCnt="0"/>
      <dgm:spPr/>
      <dgm:t>
        <a:bodyPr/>
        <a:lstStyle/>
        <a:p>
          <a:endParaRPr lang="ru-RU"/>
        </a:p>
      </dgm:t>
    </dgm:pt>
    <dgm:pt modelId="{CA9CB6DF-ECAB-478A-A859-A171C1AA46B7}" type="pres">
      <dgm:prSet presAssocID="{FE0A05AF-1046-40F3-8A27-B076D9AB2C74}" presName="parentText" presStyleLbl="node1" presStyleIdx="0" presStyleCnt="9" custScaleX="4876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3971A4-5AE6-4BBB-9B46-7093AF6BD8DD}" type="pres">
      <dgm:prSet presAssocID="{FE0A05AF-1046-40F3-8A27-B076D9AB2C74}" presName="descendantText" presStyleLbl="alignAccFollowNode1" presStyleIdx="0" presStyleCnt="9" custScaleX="1249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111063-734C-4DC2-B437-A782935B749A}" type="pres">
      <dgm:prSet presAssocID="{08659863-F583-4CC8-8B38-D3C321BC60DD}" presName="sp" presStyleCnt="0"/>
      <dgm:spPr/>
      <dgm:t>
        <a:bodyPr/>
        <a:lstStyle/>
        <a:p>
          <a:endParaRPr lang="ru-RU"/>
        </a:p>
      </dgm:t>
    </dgm:pt>
    <dgm:pt modelId="{85DCC740-1A9D-47B1-9870-83347959CF96}" type="pres">
      <dgm:prSet presAssocID="{3E2A8BDF-F7E2-4FF0-865A-093316198370}" presName="linNode" presStyleCnt="0"/>
      <dgm:spPr/>
      <dgm:t>
        <a:bodyPr/>
        <a:lstStyle/>
        <a:p>
          <a:endParaRPr lang="ru-RU"/>
        </a:p>
      </dgm:t>
    </dgm:pt>
    <dgm:pt modelId="{158924D0-87C2-46EF-B628-49D49A43F70F}" type="pres">
      <dgm:prSet presAssocID="{3E2A8BDF-F7E2-4FF0-865A-093316198370}" presName="parentText" presStyleLbl="node1" presStyleIdx="1" presStyleCnt="9" custScaleX="4876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B4DA13-819F-4CA2-B021-EFF8EF3912DE}" type="pres">
      <dgm:prSet presAssocID="{3E2A8BDF-F7E2-4FF0-865A-093316198370}" presName="descendantText" presStyleLbl="alignAccFollowNode1" presStyleIdx="1" presStyleCnt="9" custScaleX="1249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3E0FDA-BCEA-48B8-8813-150F4A55684A}" type="pres">
      <dgm:prSet presAssocID="{49238913-FFFE-4437-AD1F-FDD60E6CBF79}" presName="sp" presStyleCnt="0"/>
      <dgm:spPr/>
      <dgm:t>
        <a:bodyPr/>
        <a:lstStyle/>
        <a:p>
          <a:endParaRPr lang="ru-RU"/>
        </a:p>
      </dgm:t>
    </dgm:pt>
    <dgm:pt modelId="{C91C627F-76AB-4753-ADCC-CDA8D8B213F4}" type="pres">
      <dgm:prSet presAssocID="{4E5B8EFC-9A8A-4EFF-A4ED-BA2200DC1004}" presName="linNode" presStyleCnt="0"/>
      <dgm:spPr/>
      <dgm:t>
        <a:bodyPr/>
        <a:lstStyle/>
        <a:p>
          <a:endParaRPr lang="ru-RU"/>
        </a:p>
      </dgm:t>
    </dgm:pt>
    <dgm:pt modelId="{68691AFD-D9A8-4672-A177-B1B167851BB2}" type="pres">
      <dgm:prSet presAssocID="{4E5B8EFC-9A8A-4EFF-A4ED-BA2200DC1004}" presName="parentText" presStyleLbl="node1" presStyleIdx="2" presStyleCnt="9" custScaleX="4876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60F87D-70C4-46B9-BAA8-F75597707A7F}" type="pres">
      <dgm:prSet presAssocID="{4E5B8EFC-9A8A-4EFF-A4ED-BA2200DC1004}" presName="descendantText" presStyleLbl="alignAccFollowNode1" presStyleIdx="2" presStyleCnt="9" custScaleX="1249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0C8F5B-E06D-404C-A94C-417689D28BBA}" type="pres">
      <dgm:prSet presAssocID="{4C0C3015-54A7-4DE9-9424-CE6029568536}" presName="sp" presStyleCnt="0"/>
      <dgm:spPr/>
      <dgm:t>
        <a:bodyPr/>
        <a:lstStyle/>
        <a:p>
          <a:endParaRPr lang="ru-RU"/>
        </a:p>
      </dgm:t>
    </dgm:pt>
    <dgm:pt modelId="{FCD22AD6-54C3-4975-B842-E0BA6F28C4B3}" type="pres">
      <dgm:prSet presAssocID="{CE5B278F-8BA0-4F32-94EF-A7C5561D09C0}" presName="linNode" presStyleCnt="0"/>
      <dgm:spPr/>
      <dgm:t>
        <a:bodyPr/>
        <a:lstStyle/>
        <a:p>
          <a:endParaRPr lang="ru-RU"/>
        </a:p>
      </dgm:t>
    </dgm:pt>
    <dgm:pt modelId="{5069BB4E-B62D-4A21-8D39-5D01DFBFD0D6}" type="pres">
      <dgm:prSet presAssocID="{CE5B278F-8BA0-4F32-94EF-A7C5561D09C0}" presName="parentText" presStyleLbl="node1" presStyleIdx="3" presStyleCnt="9" custScaleX="4876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051181-2211-4136-82F6-47CCDB632639}" type="pres">
      <dgm:prSet presAssocID="{CE5B278F-8BA0-4F32-94EF-A7C5561D09C0}" presName="descendantText" presStyleLbl="alignAccFollowNode1" presStyleIdx="3" presStyleCnt="9" custScaleX="1249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3B3A02-67EB-40E6-8D8F-D85EB0E43529}" type="pres">
      <dgm:prSet presAssocID="{CC6666D1-550E-45F9-99E1-44833E604F4F}" presName="sp" presStyleCnt="0"/>
      <dgm:spPr/>
      <dgm:t>
        <a:bodyPr/>
        <a:lstStyle/>
        <a:p>
          <a:endParaRPr lang="ru-RU"/>
        </a:p>
      </dgm:t>
    </dgm:pt>
    <dgm:pt modelId="{552EBBF2-979F-4B22-8A99-C3A41ED523EE}" type="pres">
      <dgm:prSet presAssocID="{DBABC2E8-8D58-482E-ABD4-C5D738F9747B}" presName="linNode" presStyleCnt="0"/>
      <dgm:spPr/>
      <dgm:t>
        <a:bodyPr/>
        <a:lstStyle/>
        <a:p>
          <a:endParaRPr lang="ru-RU"/>
        </a:p>
      </dgm:t>
    </dgm:pt>
    <dgm:pt modelId="{E2697D8B-AC56-4AC6-B522-4DAF33DE16F0}" type="pres">
      <dgm:prSet presAssocID="{DBABC2E8-8D58-482E-ABD4-C5D738F9747B}" presName="parentText" presStyleLbl="node1" presStyleIdx="4" presStyleCnt="9" custScaleX="4876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252243-D242-4D51-A5C9-BD1108FC2AFB}" type="pres">
      <dgm:prSet presAssocID="{DBABC2E8-8D58-482E-ABD4-C5D738F9747B}" presName="descendantText" presStyleLbl="alignAccFollowNode1" presStyleIdx="4" presStyleCnt="9" custScaleX="1249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5643A0-934E-408F-9997-B1850EA17EAB}" type="pres">
      <dgm:prSet presAssocID="{AE8BBDD2-1A86-41A2-90C2-C26FDC2A1224}" presName="sp" presStyleCnt="0"/>
      <dgm:spPr/>
      <dgm:t>
        <a:bodyPr/>
        <a:lstStyle/>
        <a:p>
          <a:endParaRPr lang="ru-RU"/>
        </a:p>
      </dgm:t>
    </dgm:pt>
    <dgm:pt modelId="{90DDB0ED-EDCE-43BE-8401-C2DCDF383350}" type="pres">
      <dgm:prSet presAssocID="{BD90C4EA-E907-49A2-B725-10ECC5184757}" presName="linNode" presStyleCnt="0"/>
      <dgm:spPr/>
      <dgm:t>
        <a:bodyPr/>
        <a:lstStyle/>
        <a:p>
          <a:endParaRPr lang="ru-RU"/>
        </a:p>
      </dgm:t>
    </dgm:pt>
    <dgm:pt modelId="{915E16FC-DADF-4495-A6B5-E74B8F903AD1}" type="pres">
      <dgm:prSet presAssocID="{BD90C4EA-E907-49A2-B725-10ECC5184757}" presName="parentText" presStyleLbl="node1" presStyleIdx="5" presStyleCnt="9" custScaleX="4876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07E0EB-6FAF-482A-9B3A-C413738E3C32}" type="pres">
      <dgm:prSet presAssocID="{BD90C4EA-E907-49A2-B725-10ECC5184757}" presName="descendantText" presStyleLbl="alignAccFollowNode1" presStyleIdx="5" presStyleCnt="9" custScaleX="1249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21D5A1-AE8B-4986-85B6-F682399D2CAB}" type="pres">
      <dgm:prSet presAssocID="{7C0B6259-3857-4A17-A4D8-EA249AC50316}" presName="sp" presStyleCnt="0"/>
      <dgm:spPr/>
      <dgm:t>
        <a:bodyPr/>
        <a:lstStyle/>
        <a:p>
          <a:endParaRPr lang="ru-RU"/>
        </a:p>
      </dgm:t>
    </dgm:pt>
    <dgm:pt modelId="{CE34A4E1-006B-4DD5-B3E3-42834EBA16CD}" type="pres">
      <dgm:prSet presAssocID="{12F62C72-6F3D-4155-A954-E1E752609443}" presName="linNode" presStyleCnt="0"/>
      <dgm:spPr/>
      <dgm:t>
        <a:bodyPr/>
        <a:lstStyle/>
        <a:p>
          <a:endParaRPr lang="ru-RU"/>
        </a:p>
      </dgm:t>
    </dgm:pt>
    <dgm:pt modelId="{DDE32237-C2FC-4210-BDAB-106866EC4DF6}" type="pres">
      <dgm:prSet presAssocID="{12F62C72-6F3D-4155-A954-E1E752609443}" presName="parentText" presStyleLbl="node1" presStyleIdx="6" presStyleCnt="9" custScaleX="4876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C4BC3F-C0A1-44EA-8E65-982E14E47F90}" type="pres">
      <dgm:prSet presAssocID="{12F62C72-6F3D-4155-A954-E1E752609443}" presName="descendantText" presStyleLbl="alignAccFollowNode1" presStyleIdx="6" presStyleCnt="9" custScaleX="1249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A3F0ED-3B01-411C-BD75-3480DFB37091}" type="pres">
      <dgm:prSet presAssocID="{B0B91E4E-1F36-4797-ACA9-0641DDAC6C70}" presName="sp" presStyleCnt="0"/>
      <dgm:spPr/>
      <dgm:t>
        <a:bodyPr/>
        <a:lstStyle/>
        <a:p>
          <a:endParaRPr lang="ru-RU"/>
        </a:p>
      </dgm:t>
    </dgm:pt>
    <dgm:pt modelId="{8BB98BA1-3400-476C-9B4E-AE96D84DE6C4}" type="pres">
      <dgm:prSet presAssocID="{4960B1E4-C4CF-4F6F-906D-7E35F1BB4377}" presName="linNode" presStyleCnt="0"/>
      <dgm:spPr/>
      <dgm:t>
        <a:bodyPr/>
        <a:lstStyle/>
        <a:p>
          <a:endParaRPr lang="ru-RU"/>
        </a:p>
      </dgm:t>
    </dgm:pt>
    <dgm:pt modelId="{12031867-8083-4C3C-BEF8-4AF8C7C391A1}" type="pres">
      <dgm:prSet presAssocID="{4960B1E4-C4CF-4F6F-906D-7E35F1BB4377}" presName="parentText" presStyleLbl="node1" presStyleIdx="7" presStyleCnt="9" custScaleX="4876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AE33E7-2488-463E-BA95-BD017ED0251C}" type="pres">
      <dgm:prSet presAssocID="{4960B1E4-C4CF-4F6F-906D-7E35F1BB4377}" presName="descendantText" presStyleLbl="alignAccFollowNode1" presStyleIdx="7" presStyleCnt="9" custScaleX="1249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811257-653E-4FD6-B523-4415D3ADD3B1}" type="pres">
      <dgm:prSet presAssocID="{0D29048B-0931-43E3-8ED1-BEBB5DDBBE8E}" presName="sp" presStyleCnt="0"/>
      <dgm:spPr/>
      <dgm:t>
        <a:bodyPr/>
        <a:lstStyle/>
        <a:p>
          <a:endParaRPr lang="ru-RU"/>
        </a:p>
      </dgm:t>
    </dgm:pt>
    <dgm:pt modelId="{06FD0B9E-3FEB-4516-887A-7F261180C88F}" type="pres">
      <dgm:prSet presAssocID="{112124E2-B890-48A6-AF6F-9E77E89A8277}" presName="linNode" presStyleCnt="0"/>
      <dgm:spPr/>
      <dgm:t>
        <a:bodyPr/>
        <a:lstStyle/>
        <a:p>
          <a:endParaRPr lang="ru-RU"/>
        </a:p>
      </dgm:t>
    </dgm:pt>
    <dgm:pt modelId="{E476F9AB-2ABC-4A87-81DE-B949AF8607E2}" type="pres">
      <dgm:prSet presAssocID="{112124E2-B890-48A6-AF6F-9E77E89A8277}" presName="parentText" presStyleLbl="node1" presStyleIdx="8" presStyleCnt="9" custScaleX="4876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959FCB-3C1A-424C-B34C-678981E9A9B6}" type="pres">
      <dgm:prSet presAssocID="{112124E2-B890-48A6-AF6F-9E77E89A8277}" presName="descendantText" presStyleLbl="alignAccFollowNode1" presStyleIdx="8" presStyleCnt="9" custScaleX="1249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1F31F5C-71F6-4D6D-9111-47034B13D2FB}" srcId="{DBABC2E8-8D58-482E-ABD4-C5D738F9747B}" destId="{A262D433-F539-4D69-961F-568E96B22729}" srcOrd="0" destOrd="0" parTransId="{F056EA18-062D-45D5-A782-28A8664714A8}" sibTransId="{44EC8FD3-E875-4648-93AC-418A54ACE1C4}"/>
    <dgm:cxn modelId="{2CC257C0-CD9D-495A-BC1F-C35F43069907}" srcId="{58156748-CB98-455E-8F30-F678117E9728}" destId="{4E5B8EFC-9A8A-4EFF-A4ED-BA2200DC1004}" srcOrd="2" destOrd="0" parTransId="{BA08A945-EBFC-4A7D-9901-28CDBE8B0F88}" sibTransId="{4C0C3015-54A7-4DE9-9424-CE6029568536}"/>
    <dgm:cxn modelId="{769900E0-2A19-4857-98B8-E683AE02CDCF}" type="presOf" srcId="{B39A8284-4F59-4E43-BEBF-518C9563AFD0}" destId="{C5AE33E7-2488-463E-BA95-BD017ED0251C}" srcOrd="0" destOrd="0" presId="urn:microsoft.com/office/officeart/2005/8/layout/vList5"/>
    <dgm:cxn modelId="{C7999E0F-8214-49B1-86CF-CEADF5CCFBB5}" srcId="{58156748-CB98-455E-8F30-F678117E9728}" destId="{DBABC2E8-8D58-482E-ABD4-C5D738F9747B}" srcOrd="4" destOrd="0" parTransId="{CBA90A1F-035C-4F68-BBFE-494E8C1A7243}" sibTransId="{AE8BBDD2-1A86-41A2-90C2-C26FDC2A1224}"/>
    <dgm:cxn modelId="{D6BF38D9-8050-4280-B6BD-9C111D7410FF}" srcId="{58156748-CB98-455E-8F30-F678117E9728}" destId="{FE0A05AF-1046-40F3-8A27-B076D9AB2C74}" srcOrd="0" destOrd="0" parTransId="{B94BE490-2896-4553-A8DD-F9A186D3EEBF}" sibTransId="{08659863-F583-4CC8-8B38-D3C321BC60DD}"/>
    <dgm:cxn modelId="{0E36730D-326A-497C-B335-431DBFB4688F}" srcId="{58156748-CB98-455E-8F30-F678117E9728}" destId="{112124E2-B890-48A6-AF6F-9E77E89A8277}" srcOrd="8" destOrd="0" parTransId="{D392A2CC-D927-4AE6-A273-08468DE9AD2D}" sibTransId="{26D16E98-DEBD-46CD-B330-B3DE8A3B05FF}"/>
    <dgm:cxn modelId="{FEF983DD-9759-40EA-AE69-D75615738CA7}" type="presOf" srcId="{112124E2-B890-48A6-AF6F-9E77E89A8277}" destId="{E476F9AB-2ABC-4A87-81DE-B949AF8607E2}" srcOrd="0" destOrd="0" presId="urn:microsoft.com/office/officeart/2005/8/layout/vList5"/>
    <dgm:cxn modelId="{EA2E94DF-F8DF-4A9E-AFDF-4500CC18C3E2}" srcId="{12F62C72-6F3D-4155-A954-E1E752609443}" destId="{CE1D1946-4B7B-430D-B0C1-75C9DDC0DBA3}" srcOrd="0" destOrd="0" parTransId="{ABF3BCBF-DE5C-4E79-A6FF-F6C91BE47BAB}" sibTransId="{FE03F6E7-B589-4C11-B294-74AE6DB02439}"/>
    <dgm:cxn modelId="{2D6EC90C-082A-4E66-8BAA-77A30FEAD9FD}" type="presOf" srcId="{DBABC2E8-8D58-482E-ABD4-C5D738F9747B}" destId="{E2697D8B-AC56-4AC6-B522-4DAF33DE16F0}" srcOrd="0" destOrd="0" presId="urn:microsoft.com/office/officeart/2005/8/layout/vList5"/>
    <dgm:cxn modelId="{35627AC1-0160-4AF6-9C62-ADBF01D1299E}" srcId="{58156748-CB98-455E-8F30-F678117E9728}" destId="{BD90C4EA-E907-49A2-B725-10ECC5184757}" srcOrd="5" destOrd="0" parTransId="{17218B55-3CA9-4C4C-9ADD-2B424CF0AE5F}" sibTransId="{7C0B6259-3857-4A17-A4D8-EA249AC50316}"/>
    <dgm:cxn modelId="{62B69293-071F-4BC9-87BC-FED2FCB91F46}" type="presOf" srcId="{D81E8E0C-BA2B-40C0-A171-EAF815D17C63}" destId="{37B4DA13-819F-4CA2-B021-EFF8EF3912DE}" srcOrd="0" destOrd="0" presId="urn:microsoft.com/office/officeart/2005/8/layout/vList5"/>
    <dgm:cxn modelId="{8B6751E1-74BA-4EA1-A21D-B25B612CF72C}" srcId="{58156748-CB98-455E-8F30-F678117E9728}" destId="{3E2A8BDF-F7E2-4FF0-865A-093316198370}" srcOrd="1" destOrd="0" parTransId="{D81BFF52-99C5-407E-9640-9078E446579C}" sibTransId="{49238913-FFFE-4437-AD1F-FDD60E6CBF79}"/>
    <dgm:cxn modelId="{DF375CC2-6CA1-43EF-B129-7BD34DA557A1}" type="presOf" srcId="{3E2A8BDF-F7E2-4FF0-865A-093316198370}" destId="{158924D0-87C2-46EF-B628-49D49A43F70F}" srcOrd="0" destOrd="0" presId="urn:microsoft.com/office/officeart/2005/8/layout/vList5"/>
    <dgm:cxn modelId="{27DDEBE8-6EEB-4102-97F1-30AD9815BB4C}" type="presOf" srcId="{CE1D1946-4B7B-430D-B0C1-75C9DDC0DBA3}" destId="{56C4BC3F-C0A1-44EA-8E65-982E14E47F90}" srcOrd="0" destOrd="0" presId="urn:microsoft.com/office/officeart/2005/8/layout/vList5"/>
    <dgm:cxn modelId="{602A4773-CD21-44AA-A9C8-A7BE4DE01DF8}" srcId="{BD90C4EA-E907-49A2-B725-10ECC5184757}" destId="{CE97819C-2EA3-4498-B45A-5FE24521DD1B}" srcOrd="0" destOrd="0" parTransId="{831161BE-7F8B-4AE3-B798-7392976127D6}" sibTransId="{8C09F28B-3103-42ED-9C20-DA77B8CC31CC}"/>
    <dgm:cxn modelId="{09FC9E28-0EAA-4BC3-BE7A-48E5A63C87E1}" srcId="{CE5B278F-8BA0-4F32-94EF-A7C5561D09C0}" destId="{D1044E16-1AC5-44AF-827A-796B3A0F6661}" srcOrd="0" destOrd="0" parTransId="{194D6D88-9313-460E-B241-28B080B92566}" sibTransId="{618FC9A0-CC70-472C-81BF-696FFB8D4942}"/>
    <dgm:cxn modelId="{1C1E4D8F-543A-4493-B501-CF5C3677FA5B}" type="presOf" srcId="{4960B1E4-C4CF-4F6F-906D-7E35F1BB4377}" destId="{12031867-8083-4C3C-BEF8-4AF8C7C391A1}" srcOrd="0" destOrd="0" presId="urn:microsoft.com/office/officeart/2005/8/layout/vList5"/>
    <dgm:cxn modelId="{D0CAA845-41E4-4DCD-A30B-BEE5E1BED9C4}" type="presOf" srcId="{12F62C72-6F3D-4155-A954-E1E752609443}" destId="{DDE32237-C2FC-4210-BDAB-106866EC4DF6}" srcOrd="0" destOrd="0" presId="urn:microsoft.com/office/officeart/2005/8/layout/vList5"/>
    <dgm:cxn modelId="{A181DD70-AD77-44DF-B7BC-6A092F1668A8}" type="presOf" srcId="{2C3CBD3C-73FD-4D99-854C-B8A5D78D8224}" destId="{3360F87D-70C4-46B9-BAA8-F75597707A7F}" srcOrd="0" destOrd="0" presId="urn:microsoft.com/office/officeart/2005/8/layout/vList5"/>
    <dgm:cxn modelId="{4B0D375E-1601-4B58-98CF-0DA63F2B1DF2}" type="presOf" srcId="{4E5B8EFC-9A8A-4EFF-A4ED-BA2200DC1004}" destId="{68691AFD-D9A8-4672-A177-B1B167851BB2}" srcOrd="0" destOrd="0" presId="urn:microsoft.com/office/officeart/2005/8/layout/vList5"/>
    <dgm:cxn modelId="{DD2CA6D7-84DE-4F13-BB34-C230E5AA0F4B}" srcId="{112124E2-B890-48A6-AF6F-9E77E89A8277}" destId="{E3F66520-DC6C-4864-9361-F1C7EA1B81DB}" srcOrd="0" destOrd="0" parTransId="{20FB8D15-8DC7-4136-9948-52D0CEC2283D}" sibTransId="{F4AB29D2-7F0A-4615-B6DD-C177BDB08178}"/>
    <dgm:cxn modelId="{78B932BE-61BD-463C-AB04-CB67344C8C1C}" type="presOf" srcId="{CE5B278F-8BA0-4F32-94EF-A7C5561D09C0}" destId="{5069BB4E-B62D-4A21-8D39-5D01DFBFD0D6}" srcOrd="0" destOrd="0" presId="urn:microsoft.com/office/officeart/2005/8/layout/vList5"/>
    <dgm:cxn modelId="{0E190E71-E9B7-4EA8-AD30-CAC0953EC5AE}" type="presOf" srcId="{2F450024-6A21-40CD-B8FE-BB60109297CC}" destId="{6D3971A4-5AE6-4BBB-9B46-7093AF6BD8DD}" srcOrd="0" destOrd="0" presId="urn:microsoft.com/office/officeart/2005/8/layout/vList5"/>
    <dgm:cxn modelId="{3AA3C090-BD35-4115-9EF2-3A23FE40E75B}" type="presOf" srcId="{58156748-CB98-455E-8F30-F678117E9728}" destId="{C7FB8552-7356-438C-8644-3BB1858513C0}" srcOrd="0" destOrd="0" presId="urn:microsoft.com/office/officeart/2005/8/layout/vList5"/>
    <dgm:cxn modelId="{B4B793E5-EF58-41BC-BC9F-42282EA6957C}" type="presOf" srcId="{FE0A05AF-1046-40F3-8A27-B076D9AB2C74}" destId="{CA9CB6DF-ECAB-478A-A859-A171C1AA46B7}" srcOrd="0" destOrd="0" presId="urn:microsoft.com/office/officeart/2005/8/layout/vList5"/>
    <dgm:cxn modelId="{32A93FA1-1AAD-4F91-A9EC-6AD0D683B4C4}" srcId="{4960B1E4-C4CF-4F6F-906D-7E35F1BB4377}" destId="{B39A8284-4F59-4E43-BEBF-518C9563AFD0}" srcOrd="0" destOrd="0" parTransId="{1FA8D4BF-8FBD-45CA-98CE-0EE7E912C01B}" sibTransId="{27136D7F-E443-495C-8B09-E9954C948D18}"/>
    <dgm:cxn modelId="{318CCBDC-0467-47EE-9B68-0C90202E99FF}" type="presOf" srcId="{CE97819C-2EA3-4498-B45A-5FE24521DD1B}" destId="{4F07E0EB-6FAF-482A-9B3A-C413738E3C32}" srcOrd="0" destOrd="0" presId="urn:microsoft.com/office/officeart/2005/8/layout/vList5"/>
    <dgm:cxn modelId="{08B06DD1-250A-4DAA-8B2C-43091F785EB5}" type="presOf" srcId="{A262D433-F539-4D69-961F-568E96B22729}" destId="{42252243-D242-4D51-A5C9-BD1108FC2AFB}" srcOrd="0" destOrd="0" presId="urn:microsoft.com/office/officeart/2005/8/layout/vList5"/>
    <dgm:cxn modelId="{D5B9F872-6A0B-4CDE-9B4D-CEAD10178F07}" srcId="{58156748-CB98-455E-8F30-F678117E9728}" destId="{4960B1E4-C4CF-4F6F-906D-7E35F1BB4377}" srcOrd="7" destOrd="0" parTransId="{E1F72946-CED7-4C86-88B3-32894613C6E8}" sibTransId="{0D29048B-0931-43E3-8ED1-BEBB5DDBBE8E}"/>
    <dgm:cxn modelId="{5633BB4F-137A-4AC8-A532-D7BE1ECD13AE}" type="presOf" srcId="{BD90C4EA-E907-49A2-B725-10ECC5184757}" destId="{915E16FC-DADF-4495-A6B5-E74B8F903AD1}" srcOrd="0" destOrd="0" presId="urn:microsoft.com/office/officeart/2005/8/layout/vList5"/>
    <dgm:cxn modelId="{4FEB9D5D-8B97-4936-B9AD-41481B293600}" srcId="{FE0A05AF-1046-40F3-8A27-B076D9AB2C74}" destId="{2F450024-6A21-40CD-B8FE-BB60109297CC}" srcOrd="0" destOrd="0" parTransId="{D5A53190-6F6E-4945-B077-589FD1DD28AD}" sibTransId="{2E4C17EB-74D1-40DA-876C-B5A14BC6ECC8}"/>
    <dgm:cxn modelId="{9F16A5DC-806F-4FEA-9DE3-E5D6AA340156}" srcId="{4E5B8EFC-9A8A-4EFF-A4ED-BA2200DC1004}" destId="{2C3CBD3C-73FD-4D99-854C-B8A5D78D8224}" srcOrd="0" destOrd="0" parTransId="{982C545F-5EF2-4368-9C4F-8FF3600227E9}" sibTransId="{7D686219-3D6E-4FB7-AA0F-3DEE532E8CE6}"/>
    <dgm:cxn modelId="{10C97F34-E7B4-420A-92F5-904A0160A2D4}" srcId="{58156748-CB98-455E-8F30-F678117E9728}" destId="{CE5B278F-8BA0-4F32-94EF-A7C5561D09C0}" srcOrd="3" destOrd="0" parTransId="{2C2D227B-BB93-489D-9D46-176B3AC76BF1}" sibTransId="{CC6666D1-550E-45F9-99E1-44833E604F4F}"/>
    <dgm:cxn modelId="{59D8A2D5-5538-4EDA-9DA4-04660F2E0ABE}" type="presOf" srcId="{D1044E16-1AC5-44AF-827A-796B3A0F6661}" destId="{23051181-2211-4136-82F6-47CCDB632639}" srcOrd="0" destOrd="0" presId="urn:microsoft.com/office/officeart/2005/8/layout/vList5"/>
    <dgm:cxn modelId="{82FEA9D0-82FB-4BFE-883B-798F5284EEA0}" srcId="{58156748-CB98-455E-8F30-F678117E9728}" destId="{12F62C72-6F3D-4155-A954-E1E752609443}" srcOrd="6" destOrd="0" parTransId="{346E3986-A91E-4C01-ADDB-DE4054A44AEE}" sibTransId="{B0B91E4E-1F36-4797-ACA9-0641DDAC6C70}"/>
    <dgm:cxn modelId="{39BE4917-6A95-42E9-A3D1-4DC2978877B8}" type="presOf" srcId="{E3F66520-DC6C-4864-9361-F1C7EA1B81DB}" destId="{44959FCB-3C1A-424C-B34C-678981E9A9B6}" srcOrd="0" destOrd="0" presId="urn:microsoft.com/office/officeart/2005/8/layout/vList5"/>
    <dgm:cxn modelId="{17129F7B-7678-4497-84E1-6029CBA7BCD5}" srcId="{3E2A8BDF-F7E2-4FF0-865A-093316198370}" destId="{D81E8E0C-BA2B-40C0-A171-EAF815D17C63}" srcOrd="0" destOrd="0" parTransId="{EFB0739E-7587-4151-91A0-455129D04C66}" sibTransId="{839BDA0D-9C59-47D6-8620-C8BDD4251029}"/>
    <dgm:cxn modelId="{C1A32CC0-4808-456E-965A-7885197EE82C}" type="presParOf" srcId="{C7FB8552-7356-438C-8644-3BB1858513C0}" destId="{E5973D74-3501-4C11-936F-D3306F806765}" srcOrd="0" destOrd="0" presId="urn:microsoft.com/office/officeart/2005/8/layout/vList5"/>
    <dgm:cxn modelId="{F7B40671-E191-43EF-B58C-2DCE8FEA6D3E}" type="presParOf" srcId="{E5973D74-3501-4C11-936F-D3306F806765}" destId="{CA9CB6DF-ECAB-478A-A859-A171C1AA46B7}" srcOrd="0" destOrd="0" presId="urn:microsoft.com/office/officeart/2005/8/layout/vList5"/>
    <dgm:cxn modelId="{DEC79447-DFAC-4EE7-A43A-9445B43CD87C}" type="presParOf" srcId="{E5973D74-3501-4C11-936F-D3306F806765}" destId="{6D3971A4-5AE6-4BBB-9B46-7093AF6BD8DD}" srcOrd="1" destOrd="0" presId="urn:microsoft.com/office/officeart/2005/8/layout/vList5"/>
    <dgm:cxn modelId="{6F432713-7616-47F3-A02C-BCF147460A3D}" type="presParOf" srcId="{C7FB8552-7356-438C-8644-3BB1858513C0}" destId="{02111063-734C-4DC2-B437-A782935B749A}" srcOrd="1" destOrd="0" presId="urn:microsoft.com/office/officeart/2005/8/layout/vList5"/>
    <dgm:cxn modelId="{D16B6FC7-A5F9-40D4-8162-3A0458E7AA75}" type="presParOf" srcId="{C7FB8552-7356-438C-8644-3BB1858513C0}" destId="{85DCC740-1A9D-47B1-9870-83347959CF96}" srcOrd="2" destOrd="0" presId="urn:microsoft.com/office/officeart/2005/8/layout/vList5"/>
    <dgm:cxn modelId="{2F2B6C5D-4AE9-4535-8CC4-C6EA63E80C91}" type="presParOf" srcId="{85DCC740-1A9D-47B1-9870-83347959CF96}" destId="{158924D0-87C2-46EF-B628-49D49A43F70F}" srcOrd="0" destOrd="0" presId="urn:microsoft.com/office/officeart/2005/8/layout/vList5"/>
    <dgm:cxn modelId="{B08213D0-A8C6-405B-A978-CD26C833A8ED}" type="presParOf" srcId="{85DCC740-1A9D-47B1-9870-83347959CF96}" destId="{37B4DA13-819F-4CA2-B021-EFF8EF3912DE}" srcOrd="1" destOrd="0" presId="urn:microsoft.com/office/officeart/2005/8/layout/vList5"/>
    <dgm:cxn modelId="{2411028E-0EC4-4DB1-934D-0B1B729FD4D4}" type="presParOf" srcId="{C7FB8552-7356-438C-8644-3BB1858513C0}" destId="{1F3E0FDA-BCEA-48B8-8813-150F4A55684A}" srcOrd="3" destOrd="0" presId="urn:microsoft.com/office/officeart/2005/8/layout/vList5"/>
    <dgm:cxn modelId="{C11EF09E-116D-4C49-B29F-D35F08A304FC}" type="presParOf" srcId="{C7FB8552-7356-438C-8644-3BB1858513C0}" destId="{C91C627F-76AB-4753-ADCC-CDA8D8B213F4}" srcOrd="4" destOrd="0" presId="urn:microsoft.com/office/officeart/2005/8/layout/vList5"/>
    <dgm:cxn modelId="{F0FA7056-C6E0-471F-B34C-A43B8A9A5543}" type="presParOf" srcId="{C91C627F-76AB-4753-ADCC-CDA8D8B213F4}" destId="{68691AFD-D9A8-4672-A177-B1B167851BB2}" srcOrd="0" destOrd="0" presId="urn:microsoft.com/office/officeart/2005/8/layout/vList5"/>
    <dgm:cxn modelId="{F3882E97-A5CF-414F-900B-05E23D5CB92E}" type="presParOf" srcId="{C91C627F-76AB-4753-ADCC-CDA8D8B213F4}" destId="{3360F87D-70C4-46B9-BAA8-F75597707A7F}" srcOrd="1" destOrd="0" presId="urn:microsoft.com/office/officeart/2005/8/layout/vList5"/>
    <dgm:cxn modelId="{4F4119CB-CDF4-4A4D-837C-66665C6DE65E}" type="presParOf" srcId="{C7FB8552-7356-438C-8644-3BB1858513C0}" destId="{BA0C8F5B-E06D-404C-A94C-417689D28BBA}" srcOrd="5" destOrd="0" presId="urn:microsoft.com/office/officeart/2005/8/layout/vList5"/>
    <dgm:cxn modelId="{07DEC2E4-1CF1-4D20-B73B-31B5FD45212F}" type="presParOf" srcId="{C7FB8552-7356-438C-8644-3BB1858513C0}" destId="{FCD22AD6-54C3-4975-B842-E0BA6F28C4B3}" srcOrd="6" destOrd="0" presId="urn:microsoft.com/office/officeart/2005/8/layout/vList5"/>
    <dgm:cxn modelId="{BD2C88B0-C262-45D6-BEB8-4CD3473B5B3C}" type="presParOf" srcId="{FCD22AD6-54C3-4975-B842-E0BA6F28C4B3}" destId="{5069BB4E-B62D-4A21-8D39-5D01DFBFD0D6}" srcOrd="0" destOrd="0" presId="urn:microsoft.com/office/officeart/2005/8/layout/vList5"/>
    <dgm:cxn modelId="{EC5E2432-547B-4BCD-8A64-412E10E4413E}" type="presParOf" srcId="{FCD22AD6-54C3-4975-B842-E0BA6F28C4B3}" destId="{23051181-2211-4136-82F6-47CCDB632639}" srcOrd="1" destOrd="0" presId="urn:microsoft.com/office/officeart/2005/8/layout/vList5"/>
    <dgm:cxn modelId="{D7E74700-EE73-4F55-92C7-D7399A145ECB}" type="presParOf" srcId="{C7FB8552-7356-438C-8644-3BB1858513C0}" destId="{923B3A02-67EB-40E6-8D8F-D85EB0E43529}" srcOrd="7" destOrd="0" presId="urn:microsoft.com/office/officeart/2005/8/layout/vList5"/>
    <dgm:cxn modelId="{EED44506-3D22-41B8-ABE9-2FC296F8D9B3}" type="presParOf" srcId="{C7FB8552-7356-438C-8644-3BB1858513C0}" destId="{552EBBF2-979F-4B22-8A99-C3A41ED523EE}" srcOrd="8" destOrd="0" presId="urn:microsoft.com/office/officeart/2005/8/layout/vList5"/>
    <dgm:cxn modelId="{1D7FEC76-09DD-4A64-BD2B-F4FCC0707177}" type="presParOf" srcId="{552EBBF2-979F-4B22-8A99-C3A41ED523EE}" destId="{E2697D8B-AC56-4AC6-B522-4DAF33DE16F0}" srcOrd="0" destOrd="0" presId="urn:microsoft.com/office/officeart/2005/8/layout/vList5"/>
    <dgm:cxn modelId="{2E726AC8-0F29-4458-BB5A-06F4BB77AD2F}" type="presParOf" srcId="{552EBBF2-979F-4B22-8A99-C3A41ED523EE}" destId="{42252243-D242-4D51-A5C9-BD1108FC2AFB}" srcOrd="1" destOrd="0" presId="urn:microsoft.com/office/officeart/2005/8/layout/vList5"/>
    <dgm:cxn modelId="{F3B80115-BEEB-40E5-8620-472FA387F0C8}" type="presParOf" srcId="{C7FB8552-7356-438C-8644-3BB1858513C0}" destId="{695643A0-934E-408F-9997-B1850EA17EAB}" srcOrd="9" destOrd="0" presId="urn:microsoft.com/office/officeart/2005/8/layout/vList5"/>
    <dgm:cxn modelId="{7D7219F1-331D-49ED-ABC9-A745794B6C11}" type="presParOf" srcId="{C7FB8552-7356-438C-8644-3BB1858513C0}" destId="{90DDB0ED-EDCE-43BE-8401-C2DCDF383350}" srcOrd="10" destOrd="0" presId="urn:microsoft.com/office/officeart/2005/8/layout/vList5"/>
    <dgm:cxn modelId="{858B9FFA-8BB7-42B4-824E-D4F6D5049AEF}" type="presParOf" srcId="{90DDB0ED-EDCE-43BE-8401-C2DCDF383350}" destId="{915E16FC-DADF-4495-A6B5-E74B8F903AD1}" srcOrd="0" destOrd="0" presId="urn:microsoft.com/office/officeart/2005/8/layout/vList5"/>
    <dgm:cxn modelId="{17920702-A20D-43E5-96C1-85F5DB45ACB0}" type="presParOf" srcId="{90DDB0ED-EDCE-43BE-8401-C2DCDF383350}" destId="{4F07E0EB-6FAF-482A-9B3A-C413738E3C32}" srcOrd="1" destOrd="0" presId="urn:microsoft.com/office/officeart/2005/8/layout/vList5"/>
    <dgm:cxn modelId="{A6D31652-1FC7-4083-9E35-A23A88226175}" type="presParOf" srcId="{C7FB8552-7356-438C-8644-3BB1858513C0}" destId="{AA21D5A1-AE8B-4986-85B6-F682399D2CAB}" srcOrd="11" destOrd="0" presId="urn:microsoft.com/office/officeart/2005/8/layout/vList5"/>
    <dgm:cxn modelId="{2EA5B36F-012B-42F1-B8F6-236B395487E4}" type="presParOf" srcId="{C7FB8552-7356-438C-8644-3BB1858513C0}" destId="{CE34A4E1-006B-4DD5-B3E3-42834EBA16CD}" srcOrd="12" destOrd="0" presId="urn:microsoft.com/office/officeart/2005/8/layout/vList5"/>
    <dgm:cxn modelId="{D9F9D84E-6F79-4248-A21F-C90FFF95A8F5}" type="presParOf" srcId="{CE34A4E1-006B-4DD5-B3E3-42834EBA16CD}" destId="{DDE32237-C2FC-4210-BDAB-106866EC4DF6}" srcOrd="0" destOrd="0" presId="urn:microsoft.com/office/officeart/2005/8/layout/vList5"/>
    <dgm:cxn modelId="{BA9963A2-02DF-43F7-8508-F869F2B8C3EB}" type="presParOf" srcId="{CE34A4E1-006B-4DD5-B3E3-42834EBA16CD}" destId="{56C4BC3F-C0A1-44EA-8E65-982E14E47F90}" srcOrd="1" destOrd="0" presId="urn:microsoft.com/office/officeart/2005/8/layout/vList5"/>
    <dgm:cxn modelId="{38AB6EDE-80D8-4E78-AC23-EDCA8CA97481}" type="presParOf" srcId="{C7FB8552-7356-438C-8644-3BB1858513C0}" destId="{13A3F0ED-3B01-411C-BD75-3480DFB37091}" srcOrd="13" destOrd="0" presId="urn:microsoft.com/office/officeart/2005/8/layout/vList5"/>
    <dgm:cxn modelId="{DCE8E2DB-AF51-4C3A-8F64-B5D1E06F01EB}" type="presParOf" srcId="{C7FB8552-7356-438C-8644-3BB1858513C0}" destId="{8BB98BA1-3400-476C-9B4E-AE96D84DE6C4}" srcOrd="14" destOrd="0" presId="urn:microsoft.com/office/officeart/2005/8/layout/vList5"/>
    <dgm:cxn modelId="{D928F425-1F35-4A12-89EC-A4FA2EB42742}" type="presParOf" srcId="{8BB98BA1-3400-476C-9B4E-AE96D84DE6C4}" destId="{12031867-8083-4C3C-BEF8-4AF8C7C391A1}" srcOrd="0" destOrd="0" presId="urn:microsoft.com/office/officeart/2005/8/layout/vList5"/>
    <dgm:cxn modelId="{68F9719A-8021-407C-879F-916E9ED155AB}" type="presParOf" srcId="{8BB98BA1-3400-476C-9B4E-AE96D84DE6C4}" destId="{C5AE33E7-2488-463E-BA95-BD017ED0251C}" srcOrd="1" destOrd="0" presId="urn:microsoft.com/office/officeart/2005/8/layout/vList5"/>
    <dgm:cxn modelId="{A112FCB5-9B88-436A-A996-00E3EE9EFB16}" type="presParOf" srcId="{C7FB8552-7356-438C-8644-3BB1858513C0}" destId="{C6811257-653E-4FD6-B523-4415D3ADD3B1}" srcOrd="15" destOrd="0" presId="urn:microsoft.com/office/officeart/2005/8/layout/vList5"/>
    <dgm:cxn modelId="{BBF98B15-5915-4B03-AAC6-D9F080F6AADA}" type="presParOf" srcId="{C7FB8552-7356-438C-8644-3BB1858513C0}" destId="{06FD0B9E-3FEB-4516-887A-7F261180C88F}" srcOrd="16" destOrd="0" presId="urn:microsoft.com/office/officeart/2005/8/layout/vList5"/>
    <dgm:cxn modelId="{D0DCB741-7D9B-4D22-BAFD-4DEEBCAE134D}" type="presParOf" srcId="{06FD0B9E-3FEB-4516-887A-7F261180C88F}" destId="{E476F9AB-2ABC-4A87-81DE-B949AF8607E2}" srcOrd="0" destOrd="0" presId="urn:microsoft.com/office/officeart/2005/8/layout/vList5"/>
    <dgm:cxn modelId="{33ADC81C-11D8-4B45-B247-3B89F383ACB2}" type="presParOf" srcId="{06FD0B9E-3FEB-4516-887A-7F261180C88F}" destId="{44959FCB-3C1A-424C-B34C-678981E9A9B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E19D25C-A385-482F-A0D5-B137034D5CD4}" type="doc">
      <dgm:prSet loTypeId="urn:microsoft.com/office/officeart/2005/8/layout/hierarchy4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35DC4F18-47F5-4E6E-A49D-3E942ABEB8D8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Размер муниципального долга</a:t>
          </a:r>
        </a:p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на 01.01.2017 года:</a:t>
          </a:r>
        </a:p>
        <a:p>
          <a:r>
            <a:rPr lang="ru-RU" strike="noStrike" dirty="0" smtClean="0">
              <a:latin typeface="Times New Roman" pitchFamily="18" charset="0"/>
              <a:cs typeface="Times New Roman" pitchFamily="18" charset="0"/>
            </a:rPr>
            <a:t>60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млн. </a:t>
          </a:r>
          <a:r>
            <a: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рублей</a:t>
          </a:r>
          <a:endParaRPr lang="ru-RU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99987C7-C546-4F1D-B5CB-46A8B9D2484C}" type="parTrans" cxnId="{0113A2CB-9450-4CDE-B381-7101DB5DBFC2}">
      <dgm:prSet/>
      <dgm:spPr/>
      <dgm:t>
        <a:bodyPr/>
        <a:lstStyle/>
        <a:p>
          <a:endParaRPr lang="ru-RU"/>
        </a:p>
      </dgm:t>
    </dgm:pt>
    <dgm:pt modelId="{990875FA-E367-4380-9719-2207BEBA90D8}" type="sibTrans" cxnId="{0113A2CB-9450-4CDE-B381-7101DB5DBFC2}">
      <dgm:prSet/>
      <dgm:spPr/>
      <dgm:t>
        <a:bodyPr/>
        <a:lstStyle/>
        <a:p>
          <a:endParaRPr lang="ru-RU"/>
        </a:p>
      </dgm:t>
    </dgm:pt>
    <dgm:pt modelId="{C3C2AAAB-093D-482D-A2AB-A1E10C0C0CF2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Первоначальный план долга на 01.01.2018 года:</a:t>
          </a:r>
        </a:p>
        <a:p>
          <a:r>
            <a:rPr lang="ru-RU" sz="2800" strike="noStrike" dirty="0" smtClean="0">
              <a:effectLst/>
              <a:latin typeface="Times New Roman" pitchFamily="18" charset="0"/>
              <a:cs typeface="Times New Roman" pitchFamily="18" charset="0"/>
            </a:rPr>
            <a:t>82 млн. 710,0 тыс.рублей </a:t>
          </a:r>
        </a:p>
      </dgm:t>
    </dgm:pt>
    <dgm:pt modelId="{3A833DC3-48C6-4EA9-994C-8446C3C1FA97}" type="parTrans" cxnId="{238607E6-5834-4B54-895F-7DF8F2BD6D33}">
      <dgm:prSet/>
      <dgm:spPr/>
      <dgm:t>
        <a:bodyPr/>
        <a:lstStyle/>
        <a:p>
          <a:endParaRPr lang="ru-RU"/>
        </a:p>
      </dgm:t>
    </dgm:pt>
    <dgm:pt modelId="{28B74D94-DF63-4F40-A545-105C85F23289}" type="sibTrans" cxnId="{238607E6-5834-4B54-895F-7DF8F2BD6D33}">
      <dgm:prSet/>
      <dgm:spPr/>
      <dgm:t>
        <a:bodyPr/>
        <a:lstStyle/>
        <a:p>
          <a:endParaRPr lang="ru-RU"/>
        </a:p>
      </dgm:t>
    </dgm:pt>
    <dgm:pt modelId="{35E50DCE-6E64-4D9F-8116-BA67100397D5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Уточненный план долга на 01.01.2018:</a:t>
          </a:r>
        </a:p>
        <a:p>
          <a:r>
            <a:rPr lang="ru-RU" strike="noStrike" dirty="0" smtClean="0">
              <a:latin typeface="Times New Roman" pitchFamily="18" charset="0"/>
              <a:cs typeface="Times New Roman" pitchFamily="18" charset="0"/>
            </a:rPr>
            <a:t>26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млн.рублей</a:t>
          </a:r>
          <a:endParaRPr lang="ru-RU" dirty="0" smtClean="0">
            <a:latin typeface="Times New Roman" pitchFamily="18" charset="0"/>
            <a:cs typeface="Times New Roman" pitchFamily="18" charset="0"/>
          </a:endParaRPr>
        </a:p>
      </dgm:t>
    </dgm:pt>
    <dgm:pt modelId="{1C67702E-96FC-4CA1-9818-4507C80B4121}" type="parTrans" cxnId="{A9DFEB75-659A-4293-BAD8-37D3985E598C}">
      <dgm:prSet/>
      <dgm:spPr/>
      <dgm:t>
        <a:bodyPr/>
        <a:lstStyle/>
        <a:p>
          <a:endParaRPr lang="ru-RU"/>
        </a:p>
      </dgm:t>
    </dgm:pt>
    <dgm:pt modelId="{2F11A0A9-0395-4211-9986-132521F6B539}" type="sibTrans" cxnId="{A9DFEB75-659A-4293-BAD8-37D3985E598C}">
      <dgm:prSet/>
      <dgm:spPr/>
      <dgm:t>
        <a:bodyPr/>
        <a:lstStyle/>
        <a:p>
          <a:endParaRPr lang="ru-RU"/>
        </a:p>
      </dgm:t>
    </dgm:pt>
    <dgm:pt modelId="{7DEA8A44-6848-4FA9-99C1-C2889304F958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Обслуживание муниципального долга: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28227DC3-60A0-4445-B917-12BB538625CA}" type="parTrans" cxnId="{875293ED-387D-419B-89F2-C5B484FC3244}">
      <dgm:prSet/>
      <dgm:spPr/>
      <dgm:t>
        <a:bodyPr/>
        <a:lstStyle/>
        <a:p>
          <a:endParaRPr lang="ru-RU"/>
        </a:p>
      </dgm:t>
    </dgm:pt>
    <dgm:pt modelId="{245DA850-9A20-4095-A05E-1354647CFF5F}" type="sibTrans" cxnId="{875293ED-387D-419B-89F2-C5B484FC3244}">
      <dgm:prSet/>
      <dgm:spPr/>
      <dgm:t>
        <a:bodyPr/>
        <a:lstStyle/>
        <a:p>
          <a:endParaRPr lang="ru-RU"/>
        </a:p>
      </dgm:t>
    </dgm:pt>
    <dgm:pt modelId="{2E68B60C-DDF6-4BC5-945E-8649EDF8CA29}">
      <dgm:prSet/>
      <dgm:spPr/>
      <dgm:t>
        <a:bodyPr/>
        <a:lstStyle/>
        <a:p>
          <a:pPr>
            <a:spcAft>
              <a:spcPts val="0"/>
            </a:spcAft>
          </a:pPr>
          <a:r>
            <a:rPr lang="ru-RU" dirty="0" smtClean="0">
              <a:latin typeface="Times New Roman" pitchFamily="18" charset="0"/>
              <a:cs typeface="Times New Roman" pitchFamily="18" charset="0"/>
            </a:rPr>
            <a:t>Фактический размер долга на 01.01.2018:  </a:t>
          </a:r>
          <a:r>
            <a:rPr lang="ru-RU" strike="noStrike" dirty="0" smtClean="0">
              <a:latin typeface="Times New Roman" pitchFamily="18" charset="0"/>
              <a:cs typeface="Times New Roman" pitchFamily="18" charset="0"/>
            </a:rPr>
            <a:t>26 млн. рублей (уменьшился на</a:t>
          </a:r>
        </a:p>
        <a:p>
          <a:pPr>
            <a:spcAft>
              <a:spcPts val="0"/>
            </a:spcAft>
          </a:pPr>
          <a:r>
            <a:rPr lang="ru-RU" strike="noStrike" dirty="0" smtClean="0">
              <a:latin typeface="Times New Roman" pitchFamily="18" charset="0"/>
              <a:cs typeface="Times New Roman" pitchFamily="18" charset="0"/>
            </a:rPr>
            <a:t>34 </a:t>
          </a:r>
          <a:r>
            <a:rPr lang="ru-RU" strike="noStrike" dirty="0" err="1" smtClean="0">
              <a:latin typeface="Times New Roman" pitchFamily="18" charset="0"/>
              <a:cs typeface="Times New Roman" pitchFamily="18" charset="0"/>
            </a:rPr>
            <a:t>млн.рублей</a:t>
          </a:r>
          <a:r>
            <a:rPr lang="ru-RU" strike="noStrike" dirty="0" smtClean="0">
              <a:latin typeface="Times New Roman" pitchFamily="18" charset="0"/>
              <a:cs typeface="Times New Roman" pitchFamily="18" charset="0"/>
            </a:rPr>
            <a:t>)</a:t>
          </a:r>
          <a:endParaRPr lang="ru-RU" strike="noStrike" dirty="0">
            <a:latin typeface="Times New Roman" pitchFamily="18" charset="0"/>
            <a:cs typeface="Times New Roman" pitchFamily="18" charset="0"/>
          </a:endParaRPr>
        </a:p>
      </dgm:t>
    </dgm:pt>
    <dgm:pt modelId="{D789C879-DB24-4DD9-A623-6D7ED217DC9E}" type="parTrans" cxnId="{A65C7D58-487A-45FB-8AC5-88A8B0437C50}">
      <dgm:prSet/>
      <dgm:spPr/>
      <dgm:t>
        <a:bodyPr/>
        <a:lstStyle/>
        <a:p>
          <a:endParaRPr lang="ru-RU"/>
        </a:p>
      </dgm:t>
    </dgm:pt>
    <dgm:pt modelId="{497B0B8E-50D4-4C62-B822-384C079A5946}" type="sibTrans" cxnId="{A65C7D58-487A-45FB-8AC5-88A8B0437C50}">
      <dgm:prSet/>
      <dgm:spPr/>
      <dgm:t>
        <a:bodyPr/>
        <a:lstStyle/>
        <a:p>
          <a:endParaRPr lang="ru-RU"/>
        </a:p>
      </dgm:t>
    </dgm:pt>
    <dgm:pt modelId="{D1888F6C-0509-41A3-9386-23B4206CBBA1}">
      <dgm:prSet/>
      <dgm:spPr/>
      <dgm:t>
        <a:bodyPr/>
        <a:lstStyle/>
        <a:p>
          <a:r>
            <a:rPr lang="ru-RU" strike="noStrike" dirty="0" smtClean="0">
              <a:latin typeface="Times New Roman" pitchFamily="18" charset="0"/>
              <a:cs typeface="Times New Roman" pitchFamily="18" charset="0"/>
            </a:rPr>
            <a:t>2 млн. 938,7 тыс. рублей</a:t>
          </a:r>
          <a:endParaRPr lang="ru-RU" strike="noStrike" dirty="0">
            <a:latin typeface="Times New Roman" pitchFamily="18" charset="0"/>
            <a:cs typeface="Times New Roman" pitchFamily="18" charset="0"/>
          </a:endParaRPr>
        </a:p>
      </dgm:t>
    </dgm:pt>
    <dgm:pt modelId="{037BFD70-127D-47F8-B714-9CDEE18F6977}" type="parTrans" cxnId="{6EF88D37-CBC6-472B-A726-408255D39785}">
      <dgm:prSet/>
      <dgm:spPr/>
      <dgm:t>
        <a:bodyPr/>
        <a:lstStyle/>
        <a:p>
          <a:endParaRPr lang="ru-RU"/>
        </a:p>
      </dgm:t>
    </dgm:pt>
    <dgm:pt modelId="{781D2724-2ED8-40C8-B3BC-21B11AECB703}" type="sibTrans" cxnId="{6EF88D37-CBC6-472B-A726-408255D39785}">
      <dgm:prSet/>
      <dgm:spPr/>
      <dgm:t>
        <a:bodyPr/>
        <a:lstStyle/>
        <a:p>
          <a:endParaRPr lang="ru-RU"/>
        </a:p>
      </dgm:t>
    </dgm:pt>
    <dgm:pt modelId="{24E48A30-7780-4579-94FF-94C2D0A94E9A}" type="pres">
      <dgm:prSet presAssocID="{EE19D25C-A385-482F-A0D5-B137034D5CD4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8AEDDFE-28A2-40FD-B4C5-DDC21D07E187}" type="pres">
      <dgm:prSet presAssocID="{35DC4F18-47F5-4E6E-A49D-3E942ABEB8D8}" presName="vertOne" presStyleCnt="0"/>
      <dgm:spPr/>
      <dgm:t>
        <a:bodyPr/>
        <a:lstStyle/>
        <a:p>
          <a:endParaRPr lang="ru-RU"/>
        </a:p>
      </dgm:t>
    </dgm:pt>
    <dgm:pt modelId="{B6A31B3F-B3DF-4808-8AD3-DD48FE17ACC2}" type="pres">
      <dgm:prSet presAssocID="{35DC4F18-47F5-4E6E-A49D-3E942ABEB8D8}" presName="txOne" presStyleLbl="node0" presStyleIdx="0" presStyleCnt="1" custLinFactNeighborX="11" custLinFactNeighborY="-207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433CA7F-6650-4632-AEE7-91CACC99D22A}" type="pres">
      <dgm:prSet presAssocID="{35DC4F18-47F5-4E6E-A49D-3E942ABEB8D8}" presName="parTransOne" presStyleCnt="0"/>
      <dgm:spPr/>
      <dgm:t>
        <a:bodyPr/>
        <a:lstStyle/>
        <a:p>
          <a:endParaRPr lang="ru-RU"/>
        </a:p>
      </dgm:t>
    </dgm:pt>
    <dgm:pt modelId="{B1D87116-96FB-4BDD-AEA8-D3A983186826}" type="pres">
      <dgm:prSet presAssocID="{35DC4F18-47F5-4E6E-A49D-3E942ABEB8D8}" presName="horzOne" presStyleCnt="0"/>
      <dgm:spPr/>
      <dgm:t>
        <a:bodyPr/>
        <a:lstStyle/>
        <a:p>
          <a:endParaRPr lang="ru-RU"/>
        </a:p>
      </dgm:t>
    </dgm:pt>
    <dgm:pt modelId="{B12558F7-6DE9-4633-8138-88114CA94BF4}" type="pres">
      <dgm:prSet presAssocID="{C3C2AAAB-093D-482D-A2AB-A1E10C0C0CF2}" presName="vertTwo" presStyleCnt="0"/>
      <dgm:spPr/>
      <dgm:t>
        <a:bodyPr/>
        <a:lstStyle/>
        <a:p>
          <a:endParaRPr lang="ru-RU"/>
        </a:p>
      </dgm:t>
    </dgm:pt>
    <dgm:pt modelId="{1D61E1EB-C0E7-4C74-8DEB-F0CF281762D7}" type="pres">
      <dgm:prSet presAssocID="{C3C2AAAB-093D-482D-A2AB-A1E10C0C0CF2}" presName="txTwo" presStyleLbl="node2" presStyleIdx="0" presStyleCnt="2" custLinFactNeighborX="-616" custLinFactNeighborY="-18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9066320-8862-4A23-BB7C-4582A75CAB0C}" type="pres">
      <dgm:prSet presAssocID="{C3C2AAAB-093D-482D-A2AB-A1E10C0C0CF2}" presName="parTransTwo" presStyleCnt="0"/>
      <dgm:spPr/>
      <dgm:t>
        <a:bodyPr/>
        <a:lstStyle/>
        <a:p>
          <a:endParaRPr lang="ru-RU"/>
        </a:p>
      </dgm:t>
    </dgm:pt>
    <dgm:pt modelId="{FF035CD4-89C4-4DD3-9D41-64E032DC81A7}" type="pres">
      <dgm:prSet presAssocID="{C3C2AAAB-093D-482D-A2AB-A1E10C0C0CF2}" presName="horzTwo" presStyleCnt="0"/>
      <dgm:spPr/>
      <dgm:t>
        <a:bodyPr/>
        <a:lstStyle/>
        <a:p>
          <a:endParaRPr lang="ru-RU"/>
        </a:p>
      </dgm:t>
    </dgm:pt>
    <dgm:pt modelId="{331A0B1B-F50D-459D-B78C-160902D15B51}" type="pres">
      <dgm:prSet presAssocID="{35E50DCE-6E64-4D9F-8116-BA67100397D5}" presName="vertThree" presStyleCnt="0"/>
      <dgm:spPr/>
      <dgm:t>
        <a:bodyPr/>
        <a:lstStyle/>
        <a:p>
          <a:endParaRPr lang="ru-RU"/>
        </a:p>
      </dgm:t>
    </dgm:pt>
    <dgm:pt modelId="{7E7FCB0B-7595-4D55-B683-B77F8DD12C6A}" type="pres">
      <dgm:prSet presAssocID="{35E50DCE-6E64-4D9F-8116-BA67100397D5}" presName="txThre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D1D242D-F728-4BCF-B0DB-774DB2278D91}" type="pres">
      <dgm:prSet presAssocID="{35E50DCE-6E64-4D9F-8116-BA67100397D5}" presName="horzThree" presStyleCnt="0"/>
      <dgm:spPr/>
      <dgm:t>
        <a:bodyPr/>
        <a:lstStyle/>
        <a:p>
          <a:endParaRPr lang="ru-RU"/>
        </a:p>
      </dgm:t>
    </dgm:pt>
    <dgm:pt modelId="{D8D4637F-9AE9-449E-A60E-5797581F72AB}" type="pres">
      <dgm:prSet presAssocID="{2F11A0A9-0395-4211-9986-132521F6B539}" presName="sibSpaceThree" presStyleCnt="0"/>
      <dgm:spPr/>
      <dgm:t>
        <a:bodyPr/>
        <a:lstStyle/>
        <a:p>
          <a:endParaRPr lang="ru-RU"/>
        </a:p>
      </dgm:t>
    </dgm:pt>
    <dgm:pt modelId="{F91616F5-7B11-4231-8828-4080CD639AD1}" type="pres">
      <dgm:prSet presAssocID="{2E68B60C-DDF6-4BC5-945E-8649EDF8CA29}" presName="vertThree" presStyleCnt="0"/>
      <dgm:spPr/>
      <dgm:t>
        <a:bodyPr/>
        <a:lstStyle/>
        <a:p>
          <a:endParaRPr lang="ru-RU"/>
        </a:p>
      </dgm:t>
    </dgm:pt>
    <dgm:pt modelId="{B4A73935-8DE5-4DBB-A715-E828584DCFA2}" type="pres">
      <dgm:prSet presAssocID="{2E68B60C-DDF6-4BC5-945E-8649EDF8CA29}" presName="txThre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7A23874-C52B-4FE9-993F-3397DE758F8D}" type="pres">
      <dgm:prSet presAssocID="{2E68B60C-DDF6-4BC5-945E-8649EDF8CA29}" presName="horzThree" presStyleCnt="0"/>
      <dgm:spPr/>
      <dgm:t>
        <a:bodyPr/>
        <a:lstStyle/>
        <a:p>
          <a:endParaRPr lang="ru-RU"/>
        </a:p>
      </dgm:t>
    </dgm:pt>
    <dgm:pt modelId="{E97F2A37-633D-4932-857E-7867A9149AA8}" type="pres">
      <dgm:prSet presAssocID="{28B74D94-DF63-4F40-A545-105C85F23289}" presName="sibSpaceTwo" presStyleCnt="0"/>
      <dgm:spPr/>
      <dgm:t>
        <a:bodyPr/>
        <a:lstStyle/>
        <a:p>
          <a:endParaRPr lang="ru-RU"/>
        </a:p>
      </dgm:t>
    </dgm:pt>
    <dgm:pt modelId="{87B5A8DC-A280-4099-89E2-52499978E94C}" type="pres">
      <dgm:prSet presAssocID="{7DEA8A44-6848-4FA9-99C1-C2889304F958}" presName="vertTwo" presStyleCnt="0"/>
      <dgm:spPr/>
      <dgm:t>
        <a:bodyPr/>
        <a:lstStyle/>
        <a:p>
          <a:endParaRPr lang="ru-RU"/>
        </a:p>
      </dgm:t>
    </dgm:pt>
    <dgm:pt modelId="{EC3963F6-4871-49B4-AE66-2CE7235DF2CA}" type="pres">
      <dgm:prSet presAssocID="{7DEA8A44-6848-4FA9-99C1-C2889304F958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C969473-FBF8-42E1-A30B-3557ECEB7135}" type="pres">
      <dgm:prSet presAssocID="{7DEA8A44-6848-4FA9-99C1-C2889304F958}" presName="parTransTwo" presStyleCnt="0"/>
      <dgm:spPr/>
      <dgm:t>
        <a:bodyPr/>
        <a:lstStyle/>
        <a:p>
          <a:endParaRPr lang="ru-RU"/>
        </a:p>
      </dgm:t>
    </dgm:pt>
    <dgm:pt modelId="{19FB6E6E-1370-46A8-BCF0-D0FB64879C80}" type="pres">
      <dgm:prSet presAssocID="{7DEA8A44-6848-4FA9-99C1-C2889304F958}" presName="horzTwo" presStyleCnt="0"/>
      <dgm:spPr/>
      <dgm:t>
        <a:bodyPr/>
        <a:lstStyle/>
        <a:p>
          <a:endParaRPr lang="ru-RU"/>
        </a:p>
      </dgm:t>
    </dgm:pt>
    <dgm:pt modelId="{C21F289C-2303-46B8-A09D-E8CF46C0BAA0}" type="pres">
      <dgm:prSet presAssocID="{D1888F6C-0509-41A3-9386-23B4206CBBA1}" presName="vertThree" presStyleCnt="0"/>
      <dgm:spPr/>
      <dgm:t>
        <a:bodyPr/>
        <a:lstStyle/>
        <a:p>
          <a:endParaRPr lang="ru-RU"/>
        </a:p>
      </dgm:t>
    </dgm:pt>
    <dgm:pt modelId="{C9D55BA5-36F6-46EE-B35D-18E2D30B52B1}" type="pres">
      <dgm:prSet presAssocID="{D1888F6C-0509-41A3-9386-23B4206CBBA1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056C19A-5E8D-4FCB-8337-652761C59A09}" type="pres">
      <dgm:prSet presAssocID="{D1888F6C-0509-41A3-9386-23B4206CBBA1}" presName="horzThree" presStyleCnt="0"/>
      <dgm:spPr/>
      <dgm:t>
        <a:bodyPr/>
        <a:lstStyle/>
        <a:p>
          <a:endParaRPr lang="ru-RU"/>
        </a:p>
      </dgm:t>
    </dgm:pt>
  </dgm:ptLst>
  <dgm:cxnLst>
    <dgm:cxn modelId="{A9DFEB75-659A-4293-BAD8-37D3985E598C}" srcId="{C3C2AAAB-093D-482D-A2AB-A1E10C0C0CF2}" destId="{35E50DCE-6E64-4D9F-8116-BA67100397D5}" srcOrd="0" destOrd="0" parTransId="{1C67702E-96FC-4CA1-9818-4507C80B4121}" sibTransId="{2F11A0A9-0395-4211-9986-132521F6B539}"/>
    <dgm:cxn modelId="{0113A2CB-9450-4CDE-B381-7101DB5DBFC2}" srcId="{EE19D25C-A385-482F-A0D5-B137034D5CD4}" destId="{35DC4F18-47F5-4E6E-A49D-3E942ABEB8D8}" srcOrd="0" destOrd="0" parTransId="{999987C7-C546-4F1D-B5CB-46A8B9D2484C}" sibTransId="{990875FA-E367-4380-9719-2207BEBA90D8}"/>
    <dgm:cxn modelId="{875293ED-387D-419B-89F2-C5B484FC3244}" srcId="{35DC4F18-47F5-4E6E-A49D-3E942ABEB8D8}" destId="{7DEA8A44-6848-4FA9-99C1-C2889304F958}" srcOrd="1" destOrd="0" parTransId="{28227DC3-60A0-4445-B917-12BB538625CA}" sibTransId="{245DA850-9A20-4095-A05E-1354647CFF5F}"/>
    <dgm:cxn modelId="{581911F5-5ED1-4F93-8F6A-C4FBDB0D197D}" type="presOf" srcId="{EE19D25C-A385-482F-A0D5-B137034D5CD4}" destId="{24E48A30-7780-4579-94FF-94C2D0A94E9A}" srcOrd="0" destOrd="0" presId="urn:microsoft.com/office/officeart/2005/8/layout/hierarchy4"/>
    <dgm:cxn modelId="{807FEA97-F491-4BAE-8415-AA549C5D6276}" type="presOf" srcId="{35DC4F18-47F5-4E6E-A49D-3E942ABEB8D8}" destId="{B6A31B3F-B3DF-4808-8AD3-DD48FE17ACC2}" srcOrd="0" destOrd="0" presId="urn:microsoft.com/office/officeart/2005/8/layout/hierarchy4"/>
    <dgm:cxn modelId="{E8C6DB41-8D50-43B3-BB82-05591BAF0763}" type="presOf" srcId="{C3C2AAAB-093D-482D-A2AB-A1E10C0C0CF2}" destId="{1D61E1EB-C0E7-4C74-8DEB-F0CF281762D7}" srcOrd="0" destOrd="0" presId="urn:microsoft.com/office/officeart/2005/8/layout/hierarchy4"/>
    <dgm:cxn modelId="{6EF88D37-CBC6-472B-A726-408255D39785}" srcId="{7DEA8A44-6848-4FA9-99C1-C2889304F958}" destId="{D1888F6C-0509-41A3-9386-23B4206CBBA1}" srcOrd="0" destOrd="0" parTransId="{037BFD70-127D-47F8-B714-9CDEE18F6977}" sibTransId="{781D2724-2ED8-40C8-B3BC-21B11AECB703}"/>
    <dgm:cxn modelId="{AEE0BE29-0185-4B5D-A569-5C08A7622DCB}" type="presOf" srcId="{D1888F6C-0509-41A3-9386-23B4206CBBA1}" destId="{C9D55BA5-36F6-46EE-B35D-18E2D30B52B1}" srcOrd="0" destOrd="0" presId="urn:microsoft.com/office/officeart/2005/8/layout/hierarchy4"/>
    <dgm:cxn modelId="{0BCD9A4B-2DAD-4F39-BFD4-A423B30FB80A}" type="presOf" srcId="{7DEA8A44-6848-4FA9-99C1-C2889304F958}" destId="{EC3963F6-4871-49B4-AE66-2CE7235DF2CA}" srcOrd="0" destOrd="0" presId="urn:microsoft.com/office/officeart/2005/8/layout/hierarchy4"/>
    <dgm:cxn modelId="{A65C7D58-487A-45FB-8AC5-88A8B0437C50}" srcId="{C3C2AAAB-093D-482D-A2AB-A1E10C0C0CF2}" destId="{2E68B60C-DDF6-4BC5-945E-8649EDF8CA29}" srcOrd="1" destOrd="0" parTransId="{D789C879-DB24-4DD9-A623-6D7ED217DC9E}" sibTransId="{497B0B8E-50D4-4C62-B822-384C079A5946}"/>
    <dgm:cxn modelId="{238607E6-5834-4B54-895F-7DF8F2BD6D33}" srcId="{35DC4F18-47F5-4E6E-A49D-3E942ABEB8D8}" destId="{C3C2AAAB-093D-482D-A2AB-A1E10C0C0CF2}" srcOrd="0" destOrd="0" parTransId="{3A833DC3-48C6-4EA9-994C-8446C3C1FA97}" sibTransId="{28B74D94-DF63-4F40-A545-105C85F23289}"/>
    <dgm:cxn modelId="{5793B24F-CA7B-4F0D-9996-862E2546DE52}" type="presOf" srcId="{35E50DCE-6E64-4D9F-8116-BA67100397D5}" destId="{7E7FCB0B-7595-4D55-B683-B77F8DD12C6A}" srcOrd="0" destOrd="0" presId="urn:microsoft.com/office/officeart/2005/8/layout/hierarchy4"/>
    <dgm:cxn modelId="{D07201B5-93FF-4FA5-895D-4931CE157BC8}" type="presOf" srcId="{2E68B60C-DDF6-4BC5-945E-8649EDF8CA29}" destId="{B4A73935-8DE5-4DBB-A715-E828584DCFA2}" srcOrd="0" destOrd="0" presId="urn:microsoft.com/office/officeart/2005/8/layout/hierarchy4"/>
    <dgm:cxn modelId="{4B4D4E22-4A65-487D-9D61-632B22D48BE9}" type="presParOf" srcId="{24E48A30-7780-4579-94FF-94C2D0A94E9A}" destId="{98AEDDFE-28A2-40FD-B4C5-DDC21D07E187}" srcOrd="0" destOrd="0" presId="urn:microsoft.com/office/officeart/2005/8/layout/hierarchy4"/>
    <dgm:cxn modelId="{DBDBD76C-C2A8-4CA5-BDBC-FEBA00959452}" type="presParOf" srcId="{98AEDDFE-28A2-40FD-B4C5-DDC21D07E187}" destId="{B6A31B3F-B3DF-4808-8AD3-DD48FE17ACC2}" srcOrd="0" destOrd="0" presId="urn:microsoft.com/office/officeart/2005/8/layout/hierarchy4"/>
    <dgm:cxn modelId="{3990C5CC-5C6E-4031-882B-4F2E1771D26D}" type="presParOf" srcId="{98AEDDFE-28A2-40FD-B4C5-DDC21D07E187}" destId="{F433CA7F-6650-4632-AEE7-91CACC99D22A}" srcOrd="1" destOrd="0" presId="urn:microsoft.com/office/officeart/2005/8/layout/hierarchy4"/>
    <dgm:cxn modelId="{E46B6E4D-1B05-40F3-9BDD-FC2565D576C4}" type="presParOf" srcId="{98AEDDFE-28A2-40FD-B4C5-DDC21D07E187}" destId="{B1D87116-96FB-4BDD-AEA8-D3A983186826}" srcOrd="2" destOrd="0" presId="urn:microsoft.com/office/officeart/2005/8/layout/hierarchy4"/>
    <dgm:cxn modelId="{34B8CA99-2D8B-402C-B80D-254A1E6080A3}" type="presParOf" srcId="{B1D87116-96FB-4BDD-AEA8-D3A983186826}" destId="{B12558F7-6DE9-4633-8138-88114CA94BF4}" srcOrd="0" destOrd="0" presId="urn:microsoft.com/office/officeart/2005/8/layout/hierarchy4"/>
    <dgm:cxn modelId="{1E8FF49D-F81A-4F31-859D-8B63EAE2F221}" type="presParOf" srcId="{B12558F7-6DE9-4633-8138-88114CA94BF4}" destId="{1D61E1EB-C0E7-4C74-8DEB-F0CF281762D7}" srcOrd="0" destOrd="0" presId="urn:microsoft.com/office/officeart/2005/8/layout/hierarchy4"/>
    <dgm:cxn modelId="{7AF4E9EE-ABDA-4320-A4A9-9316C47D9024}" type="presParOf" srcId="{B12558F7-6DE9-4633-8138-88114CA94BF4}" destId="{F9066320-8862-4A23-BB7C-4582A75CAB0C}" srcOrd="1" destOrd="0" presId="urn:microsoft.com/office/officeart/2005/8/layout/hierarchy4"/>
    <dgm:cxn modelId="{183FCD44-04A2-4A96-AC01-34A8EF28EB84}" type="presParOf" srcId="{B12558F7-6DE9-4633-8138-88114CA94BF4}" destId="{FF035CD4-89C4-4DD3-9D41-64E032DC81A7}" srcOrd="2" destOrd="0" presId="urn:microsoft.com/office/officeart/2005/8/layout/hierarchy4"/>
    <dgm:cxn modelId="{243FAF9D-C296-4091-87B0-7345259EA354}" type="presParOf" srcId="{FF035CD4-89C4-4DD3-9D41-64E032DC81A7}" destId="{331A0B1B-F50D-459D-B78C-160902D15B51}" srcOrd="0" destOrd="0" presId="urn:microsoft.com/office/officeart/2005/8/layout/hierarchy4"/>
    <dgm:cxn modelId="{65E86DB3-A18E-49FD-BD91-D06FF81F10EE}" type="presParOf" srcId="{331A0B1B-F50D-459D-B78C-160902D15B51}" destId="{7E7FCB0B-7595-4D55-B683-B77F8DD12C6A}" srcOrd="0" destOrd="0" presId="urn:microsoft.com/office/officeart/2005/8/layout/hierarchy4"/>
    <dgm:cxn modelId="{232BADF2-66D8-478E-927C-076A88048383}" type="presParOf" srcId="{331A0B1B-F50D-459D-B78C-160902D15B51}" destId="{1D1D242D-F728-4BCF-B0DB-774DB2278D91}" srcOrd="1" destOrd="0" presId="urn:microsoft.com/office/officeart/2005/8/layout/hierarchy4"/>
    <dgm:cxn modelId="{5F7273E1-7782-48EA-90A0-9FC261BB1AD6}" type="presParOf" srcId="{FF035CD4-89C4-4DD3-9D41-64E032DC81A7}" destId="{D8D4637F-9AE9-449E-A60E-5797581F72AB}" srcOrd="1" destOrd="0" presId="urn:microsoft.com/office/officeart/2005/8/layout/hierarchy4"/>
    <dgm:cxn modelId="{2654724A-90BA-49B7-893E-3E0E0FEE431A}" type="presParOf" srcId="{FF035CD4-89C4-4DD3-9D41-64E032DC81A7}" destId="{F91616F5-7B11-4231-8828-4080CD639AD1}" srcOrd="2" destOrd="0" presId="urn:microsoft.com/office/officeart/2005/8/layout/hierarchy4"/>
    <dgm:cxn modelId="{3830C822-63FE-4E5A-8E62-C4E55DD7890A}" type="presParOf" srcId="{F91616F5-7B11-4231-8828-4080CD639AD1}" destId="{B4A73935-8DE5-4DBB-A715-E828584DCFA2}" srcOrd="0" destOrd="0" presId="urn:microsoft.com/office/officeart/2005/8/layout/hierarchy4"/>
    <dgm:cxn modelId="{4F28B1DA-BABE-4166-9D5F-962D44924127}" type="presParOf" srcId="{F91616F5-7B11-4231-8828-4080CD639AD1}" destId="{E7A23874-C52B-4FE9-993F-3397DE758F8D}" srcOrd="1" destOrd="0" presId="urn:microsoft.com/office/officeart/2005/8/layout/hierarchy4"/>
    <dgm:cxn modelId="{439E681A-14A4-419B-91EE-CD183D5D129C}" type="presParOf" srcId="{B1D87116-96FB-4BDD-AEA8-D3A983186826}" destId="{E97F2A37-633D-4932-857E-7867A9149AA8}" srcOrd="1" destOrd="0" presId="urn:microsoft.com/office/officeart/2005/8/layout/hierarchy4"/>
    <dgm:cxn modelId="{02F77350-86B8-4258-A3BA-E2F73278F61E}" type="presParOf" srcId="{B1D87116-96FB-4BDD-AEA8-D3A983186826}" destId="{87B5A8DC-A280-4099-89E2-52499978E94C}" srcOrd="2" destOrd="0" presId="urn:microsoft.com/office/officeart/2005/8/layout/hierarchy4"/>
    <dgm:cxn modelId="{E210AB4D-E473-4BE4-ACC5-12B60E104443}" type="presParOf" srcId="{87B5A8DC-A280-4099-89E2-52499978E94C}" destId="{EC3963F6-4871-49B4-AE66-2CE7235DF2CA}" srcOrd="0" destOrd="0" presId="urn:microsoft.com/office/officeart/2005/8/layout/hierarchy4"/>
    <dgm:cxn modelId="{ABB1FDF7-5E1C-412A-B5EA-F0469890D324}" type="presParOf" srcId="{87B5A8DC-A280-4099-89E2-52499978E94C}" destId="{2C969473-FBF8-42E1-A30B-3557ECEB7135}" srcOrd="1" destOrd="0" presId="urn:microsoft.com/office/officeart/2005/8/layout/hierarchy4"/>
    <dgm:cxn modelId="{8AD3E494-A992-45BE-9EE0-77BA306B15BC}" type="presParOf" srcId="{87B5A8DC-A280-4099-89E2-52499978E94C}" destId="{19FB6E6E-1370-46A8-BCF0-D0FB64879C80}" srcOrd="2" destOrd="0" presId="urn:microsoft.com/office/officeart/2005/8/layout/hierarchy4"/>
    <dgm:cxn modelId="{41E40A91-7A0F-4DB0-BA5A-CA0A689415A8}" type="presParOf" srcId="{19FB6E6E-1370-46A8-BCF0-D0FB64879C80}" destId="{C21F289C-2303-46B8-A09D-E8CF46C0BAA0}" srcOrd="0" destOrd="0" presId="urn:microsoft.com/office/officeart/2005/8/layout/hierarchy4"/>
    <dgm:cxn modelId="{7865EFA1-A7A5-4E52-A319-F45DA0548411}" type="presParOf" srcId="{C21F289C-2303-46B8-A09D-E8CF46C0BAA0}" destId="{C9D55BA5-36F6-46EE-B35D-18E2D30B52B1}" srcOrd="0" destOrd="0" presId="urn:microsoft.com/office/officeart/2005/8/layout/hierarchy4"/>
    <dgm:cxn modelId="{2F43E450-1694-4F4E-B2AC-CA54C994369B}" type="presParOf" srcId="{C21F289C-2303-46B8-A09D-E8CF46C0BAA0}" destId="{1056C19A-5E8D-4FCB-8337-652761C59A09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9E9CA00-8499-454C-A17B-9E957B5D1C6A}">
      <dsp:nvSpPr>
        <dsp:cNvPr id="0" name=""/>
        <dsp:cNvSpPr/>
      </dsp:nvSpPr>
      <dsp:spPr>
        <a:xfrm rot="5400000">
          <a:off x="4872140" y="-3328909"/>
          <a:ext cx="687838" cy="7451012"/>
        </a:xfrm>
        <a:prstGeom prst="round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1" kern="1200" dirty="0" smtClean="0">
              <a:latin typeface="Times New Roman" pitchFamily="18" charset="0"/>
              <a:cs typeface="Times New Roman" pitchFamily="18" charset="0"/>
            </a:rPr>
            <a:t>Привлечение юридических и физических лиц, осуществляющих сдачу имущества в аренду, к соблюдению налогового законодательства Российской Федерации</a:t>
          </a:r>
          <a:endParaRPr lang="ru-RU" sz="15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872140" y="-3328909"/>
        <a:ext cx="687838" cy="7451012"/>
      </dsp:txXfrm>
    </dsp:sp>
    <dsp:sp modelId="{9B3C47B1-F211-4791-82F1-9B007C327B06}">
      <dsp:nvSpPr>
        <dsp:cNvPr id="0" name=""/>
        <dsp:cNvSpPr/>
      </dsp:nvSpPr>
      <dsp:spPr>
        <a:xfrm>
          <a:off x="0" y="0"/>
          <a:ext cx="1440005" cy="730783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67,9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тыс. руб.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0"/>
        <a:ext cx="1440005" cy="730783"/>
      </dsp:txXfrm>
    </dsp:sp>
    <dsp:sp modelId="{E4574C9B-8619-4A70-BAC0-7AE457C044F4}">
      <dsp:nvSpPr>
        <dsp:cNvPr id="0" name=""/>
        <dsp:cNvSpPr/>
      </dsp:nvSpPr>
      <dsp:spPr>
        <a:xfrm rot="5400000">
          <a:off x="4934698" y="-2576864"/>
          <a:ext cx="612979" cy="7505982"/>
        </a:xfrm>
        <a:prstGeom prst="roundRect">
          <a:avLst/>
        </a:prstGeom>
        <a:solidFill>
          <a:schemeClr val="accent3">
            <a:tint val="40000"/>
            <a:alpha val="90000"/>
            <a:hueOff val="5358425"/>
            <a:satOff val="-6896"/>
            <a:lumOff val="-537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5358425"/>
              <a:satOff val="-6896"/>
              <a:lumOff val="-5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b="1" i="0" u="none" kern="1200" dirty="0" smtClean="0">
              <a:latin typeface="Times New Roman" pitchFamily="18" charset="0"/>
              <a:cs typeface="Times New Roman" pitchFamily="18" charset="0"/>
            </a:rPr>
            <a:t>Контроль за использованием муниципальной собственности в части ведения претензионно - исковой работы по взысканию задолженности по оплате за муниципальное имущество, включая земельные участки</a:t>
          </a:r>
          <a:endParaRPr lang="ru-RU" sz="15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934698" y="-2576864"/>
        <a:ext cx="612979" cy="7505982"/>
      </dsp:txXfrm>
    </dsp:sp>
    <dsp:sp modelId="{7A6DC08E-F98E-46B3-8D9A-CF8FDF86E5BC}">
      <dsp:nvSpPr>
        <dsp:cNvPr id="0" name=""/>
        <dsp:cNvSpPr/>
      </dsp:nvSpPr>
      <dsp:spPr>
        <a:xfrm>
          <a:off x="0" y="849035"/>
          <a:ext cx="1440757" cy="729154"/>
        </a:xfrm>
        <a:prstGeom prst="roundRect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1 млн. 163,3 тыс.руб.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849035"/>
        <a:ext cx="1440757" cy="729154"/>
      </dsp:txXfrm>
    </dsp:sp>
    <dsp:sp modelId="{972EF4B0-3C7A-458E-93FC-C7C7BBC541EE}">
      <dsp:nvSpPr>
        <dsp:cNvPr id="0" name=""/>
        <dsp:cNvSpPr/>
      </dsp:nvSpPr>
      <dsp:spPr>
        <a:xfrm rot="5400000">
          <a:off x="4829837" y="-1683277"/>
          <a:ext cx="912145" cy="7507669"/>
        </a:xfrm>
        <a:prstGeom prst="roundRect">
          <a:avLst/>
        </a:prstGeom>
        <a:solidFill>
          <a:schemeClr val="accent3">
            <a:tint val="40000"/>
            <a:alpha val="90000"/>
            <a:hueOff val="10716850"/>
            <a:satOff val="-13793"/>
            <a:lumOff val="-1075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10716850"/>
              <a:satOff val="-13793"/>
              <a:lumOff val="-10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i="0" u="none" kern="1200" dirty="0" smtClean="0">
              <a:latin typeface="Times New Roman" pitchFamily="18" charset="0"/>
              <a:cs typeface="Times New Roman" pitchFamily="18" charset="0"/>
            </a:rPr>
            <a:t>Реализация Плана мероприятий по росту доходов, повышению роли имущественных налогов в формировании бюджета города Покачи и сокращению муниципального долга города Покачи и расходов на его обслуживание на 2017  год, утвержденного ПАГ от 23.01.2017 № 31 (в ред. от 29.12.2017), из них:</a:t>
          </a:r>
        </a:p>
      </dsp:txBody>
      <dsp:txXfrm rot="5400000">
        <a:off x="4829837" y="-1683277"/>
        <a:ext cx="912145" cy="7507669"/>
      </dsp:txXfrm>
    </dsp:sp>
    <dsp:sp modelId="{088310DF-E930-4292-976D-2D6596ACD883}">
      <dsp:nvSpPr>
        <dsp:cNvPr id="0" name=""/>
        <dsp:cNvSpPr/>
      </dsp:nvSpPr>
      <dsp:spPr>
        <a:xfrm>
          <a:off x="27367" y="1647527"/>
          <a:ext cx="1440005" cy="730783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latin typeface="Times New Roman" pitchFamily="18" charset="0"/>
              <a:cs typeface="Times New Roman" pitchFamily="18" charset="0"/>
            </a:rPr>
            <a:t>7 млн. 608,8 тыс. руб., </a:t>
          </a: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в том числе </a:t>
          </a:r>
        </a:p>
      </dsp:txBody>
      <dsp:txXfrm>
        <a:off x="27367" y="1647527"/>
        <a:ext cx="1440005" cy="73078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BDC174E-780C-4044-BBFC-BE5048517A0D}">
      <dsp:nvSpPr>
        <dsp:cNvPr id="0" name=""/>
        <dsp:cNvSpPr/>
      </dsp:nvSpPr>
      <dsp:spPr>
        <a:xfrm>
          <a:off x="-6114633" y="-936175"/>
          <a:ext cx="7283839" cy="7283839"/>
        </a:xfrm>
        <a:prstGeom prst="blockArc">
          <a:avLst>
            <a:gd name="adj1" fmla="val 18900000"/>
            <a:gd name="adj2" fmla="val 2700000"/>
            <a:gd name="adj3" fmla="val 297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331DC1-3797-4735-9152-650F3BE4CF5D}">
      <dsp:nvSpPr>
        <dsp:cNvPr id="0" name=""/>
        <dsp:cNvSpPr/>
      </dsp:nvSpPr>
      <dsp:spPr>
        <a:xfrm>
          <a:off x="379615" y="246006"/>
          <a:ext cx="6199988" cy="49179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0363" tIns="27940" rIns="27940" bIns="2794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Торги 10</a:t>
          </a:r>
          <a:r>
            <a:rPr lang="ru-RU" sz="1100" b="1" i="0" u="none" kern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 млн.874,5тыс.руб.  </a:t>
          </a:r>
          <a:endParaRPr lang="ru-RU" sz="1100" b="1" kern="1200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79615" y="246006"/>
        <a:ext cx="6199988" cy="491796"/>
      </dsp:txXfrm>
    </dsp:sp>
    <dsp:sp modelId="{C8D2AC8F-C3EA-452A-8A0E-42AD9470C76F}">
      <dsp:nvSpPr>
        <dsp:cNvPr id="0" name=""/>
        <dsp:cNvSpPr/>
      </dsp:nvSpPr>
      <dsp:spPr>
        <a:xfrm>
          <a:off x="72243" y="184531"/>
          <a:ext cx="614745" cy="61474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947784-3690-4AC2-B275-08643649CDA5}">
      <dsp:nvSpPr>
        <dsp:cNvPr id="0" name=""/>
        <dsp:cNvSpPr/>
      </dsp:nvSpPr>
      <dsp:spPr>
        <a:xfrm>
          <a:off x="824981" y="984133"/>
          <a:ext cx="5754623" cy="49179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0363" tIns="27940" rIns="27940" bIns="2794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u="none" kern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Расширение перечня и объема платных услуг 33 млн.031,6 тыс.руб.  </a:t>
          </a:r>
          <a:endParaRPr lang="ru-RU" sz="1100" b="1" i="0" u="none" kern="1200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24981" y="984133"/>
        <a:ext cx="5754623" cy="491796"/>
      </dsp:txXfrm>
    </dsp:sp>
    <dsp:sp modelId="{142AC896-8044-4711-AFF7-D09AFD412CDA}">
      <dsp:nvSpPr>
        <dsp:cNvPr id="0" name=""/>
        <dsp:cNvSpPr/>
      </dsp:nvSpPr>
      <dsp:spPr>
        <a:xfrm>
          <a:off x="517608" y="922658"/>
          <a:ext cx="614745" cy="61474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913B5E-CD0E-4AED-9BB1-26F7C5549F79}">
      <dsp:nvSpPr>
        <dsp:cNvPr id="0" name=""/>
        <dsp:cNvSpPr/>
      </dsp:nvSpPr>
      <dsp:spPr>
        <a:xfrm>
          <a:off x="1069039" y="1721719"/>
          <a:ext cx="5510565" cy="49179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0363" tIns="27940" rIns="27940" bIns="2794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u="none" kern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Занятость 2 млн.381,7тыс.руб.  </a:t>
          </a:r>
          <a:endParaRPr lang="ru-RU" sz="1100" b="1" i="0" u="none" kern="1200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69039" y="1721719"/>
        <a:ext cx="5510565" cy="491796"/>
      </dsp:txXfrm>
    </dsp:sp>
    <dsp:sp modelId="{62DF3781-3851-448D-BE45-F3AE334E7861}">
      <dsp:nvSpPr>
        <dsp:cNvPr id="0" name=""/>
        <dsp:cNvSpPr/>
      </dsp:nvSpPr>
      <dsp:spPr>
        <a:xfrm>
          <a:off x="761666" y="1660244"/>
          <a:ext cx="614745" cy="61474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65D8E2-A31A-4866-B600-C65E437A93A4}">
      <dsp:nvSpPr>
        <dsp:cNvPr id="0" name=""/>
        <dsp:cNvSpPr/>
      </dsp:nvSpPr>
      <dsp:spPr>
        <a:xfrm>
          <a:off x="1146964" y="2459845"/>
          <a:ext cx="5432639" cy="49179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0363" tIns="27940" rIns="27940" bIns="2794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u="none" kern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Безвозмездные 94 млн.413,9 тыс.руб.  </a:t>
          </a:r>
          <a:endParaRPr lang="ru-RU" sz="1100" b="1" i="0" u="none" kern="1200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146964" y="2459845"/>
        <a:ext cx="5432639" cy="491796"/>
      </dsp:txXfrm>
    </dsp:sp>
    <dsp:sp modelId="{6DBEF198-7FAF-4A44-A618-3C40A6EAA8E8}">
      <dsp:nvSpPr>
        <dsp:cNvPr id="0" name=""/>
        <dsp:cNvSpPr/>
      </dsp:nvSpPr>
      <dsp:spPr>
        <a:xfrm>
          <a:off x="839592" y="2398371"/>
          <a:ext cx="614745" cy="61474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96E35F-C21D-41BB-9F93-4BF7FDA5FDDC}">
      <dsp:nvSpPr>
        <dsp:cNvPr id="0" name=""/>
        <dsp:cNvSpPr/>
      </dsp:nvSpPr>
      <dsp:spPr>
        <a:xfrm>
          <a:off x="1069039" y="3197972"/>
          <a:ext cx="5510565" cy="49179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0363" tIns="27940" rIns="27940" bIns="2794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u="none" kern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Оптимизация расходов на содержание работников ОМС 24 млн.264,4 тыс.руб.  </a:t>
          </a:r>
          <a:endParaRPr lang="ru-RU" sz="1100" b="1" i="0" u="none" kern="1200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69039" y="3197972"/>
        <a:ext cx="5510565" cy="491796"/>
      </dsp:txXfrm>
    </dsp:sp>
    <dsp:sp modelId="{E23B8325-C333-4F49-9E17-FAF59A63CE36}">
      <dsp:nvSpPr>
        <dsp:cNvPr id="0" name=""/>
        <dsp:cNvSpPr/>
      </dsp:nvSpPr>
      <dsp:spPr>
        <a:xfrm>
          <a:off x="761666" y="3136498"/>
          <a:ext cx="614745" cy="61474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1F30B6-A2F2-48B3-8467-58A6AA11B38F}">
      <dsp:nvSpPr>
        <dsp:cNvPr id="0" name=""/>
        <dsp:cNvSpPr/>
      </dsp:nvSpPr>
      <dsp:spPr>
        <a:xfrm>
          <a:off x="824981" y="3935558"/>
          <a:ext cx="5754623" cy="49179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0363" tIns="27940" rIns="27940" bIns="2794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u="none" kern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Передача муниципальных услуг 156,5 тыс. руб.</a:t>
          </a:r>
          <a:endParaRPr lang="ru-RU" sz="1100" b="1" i="0" u="none" kern="1200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24981" y="3935558"/>
        <a:ext cx="5754623" cy="491796"/>
      </dsp:txXfrm>
    </dsp:sp>
    <dsp:sp modelId="{04338C7D-2A61-42EC-B283-A25777D22807}">
      <dsp:nvSpPr>
        <dsp:cNvPr id="0" name=""/>
        <dsp:cNvSpPr/>
      </dsp:nvSpPr>
      <dsp:spPr>
        <a:xfrm>
          <a:off x="517608" y="3874084"/>
          <a:ext cx="614745" cy="61474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27B909-A576-453D-9CD3-F475427F117B}">
      <dsp:nvSpPr>
        <dsp:cNvPr id="0" name=""/>
        <dsp:cNvSpPr/>
      </dsp:nvSpPr>
      <dsp:spPr>
        <a:xfrm>
          <a:off x="379615" y="4673685"/>
          <a:ext cx="6199988" cy="49179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0363" tIns="27940" rIns="27940" bIns="2794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u="none" kern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За счет страховых взносов на проведение предупредительных мер по сокращению производственного травматизма и профессиональных заболеваний работников, занятых на работах с вредными и (или) опасными производственными факторами 109,1 тыс. руб.</a:t>
          </a:r>
          <a:endParaRPr lang="ru-RU" sz="1100" b="1" i="0" u="none" kern="1200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79615" y="4673685"/>
        <a:ext cx="6199988" cy="491796"/>
      </dsp:txXfrm>
    </dsp:sp>
    <dsp:sp modelId="{60110F1D-F6DC-49E3-A413-8BD4F132D800}">
      <dsp:nvSpPr>
        <dsp:cNvPr id="0" name=""/>
        <dsp:cNvSpPr/>
      </dsp:nvSpPr>
      <dsp:spPr>
        <a:xfrm>
          <a:off x="72243" y="4612211"/>
          <a:ext cx="614745" cy="61474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56951C0-061F-41C3-9C64-63FB557448A4}">
      <dsp:nvSpPr>
        <dsp:cNvPr id="0" name=""/>
        <dsp:cNvSpPr/>
      </dsp:nvSpPr>
      <dsp:spPr>
        <a:xfrm>
          <a:off x="4424446" y="925989"/>
          <a:ext cx="1767323" cy="6637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0320"/>
              </a:lnTo>
              <a:lnTo>
                <a:pt x="1767323" y="430320"/>
              </a:lnTo>
              <a:lnTo>
                <a:pt x="1767323" y="663709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705CA9-CB24-43D6-A9F6-E31FEED2946A}">
      <dsp:nvSpPr>
        <dsp:cNvPr id="0" name=""/>
        <dsp:cNvSpPr/>
      </dsp:nvSpPr>
      <dsp:spPr>
        <a:xfrm>
          <a:off x="1487396" y="925989"/>
          <a:ext cx="2937049" cy="732708"/>
        </a:xfrm>
        <a:custGeom>
          <a:avLst/>
          <a:gdLst/>
          <a:ahLst/>
          <a:cxnLst/>
          <a:rect l="0" t="0" r="0" b="0"/>
          <a:pathLst>
            <a:path>
              <a:moveTo>
                <a:pt x="2937049" y="0"/>
              </a:moveTo>
              <a:lnTo>
                <a:pt x="2937049" y="499319"/>
              </a:lnTo>
              <a:lnTo>
                <a:pt x="0" y="499319"/>
              </a:lnTo>
              <a:lnTo>
                <a:pt x="0" y="73270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C0C927-9368-4A9B-8375-CEA8183E9D92}">
      <dsp:nvSpPr>
        <dsp:cNvPr id="0" name=""/>
        <dsp:cNvSpPr/>
      </dsp:nvSpPr>
      <dsp:spPr>
        <a:xfrm>
          <a:off x="1091308" y="25136"/>
          <a:ext cx="6666275" cy="90085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93C24D-B5CA-4517-B70B-CD269E1BD500}">
      <dsp:nvSpPr>
        <dsp:cNvPr id="0" name=""/>
        <dsp:cNvSpPr/>
      </dsp:nvSpPr>
      <dsp:spPr>
        <a:xfrm>
          <a:off x="1371235" y="291066"/>
          <a:ext cx="6666275" cy="900852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Планировался в размере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2млн. 006 тыс. 411,94 руб.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371235" y="291066"/>
        <a:ext cx="6666275" cy="900852"/>
      </dsp:txXfrm>
    </dsp:sp>
    <dsp:sp modelId="{7F43B6C3-84C6-415B-892D-EFC0C0F729D7}">
      <dsp:nvSpPr>
        <dsp:cNvPr id="0" name=""/>
        <dsp:cNvSpPr/>
      </dsp:nvSpPr>
      <dsp:spPr>
        <a:xfrm>
          <a:off x="5659" y="1658697"/>
          <a:ext cx="2963474" cy="257979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04F86D-6051-408F-873F-3A828922E1E0}">
      <dsp:nvSpPr>
        <dsp:cNvPr id="0" name=""/>
        <dsp:cNvSpPr/>
      </dsp:nvSpPr>
      <dsp:spPr>
        <a:xfrm>
          <a:off x="285586" y="1924627"/>
          <a:ext cx="2963474" cy="2579791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latin typeface="Times New Roman" pitchFamily="18" charset="0"/>
              <a:cs typeface="Times New Roman" pitchFamily="18" charset="0"/>
            </a:rPr>
            <a:t>1 млн. 392 тыс. 640,66 руб.</a:t>
          </a: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не реализованы по причине отсутствия чрезвычайных ситуаций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85586" y="1924627"/>
        <a:ext cx="2963474" cy="2579791"/>
      </dsp:txXfrm>
    </dsp:sp>
    <dsp:sp modelId="{271BF87C-D1F5-42F5-AC67-7B904F95301B}">
      <dsp:nvSpPr>
        <dsp:cNvPr id="0" name=""/>
        <dsp:cNvSpPr/>
      </dsp:nvSpPr>
      <dsp:spPr>
        <a:xfrm>
          <a:off x="3534647" y="1589698"/>
          <a:ext cx="5314246" cy="378901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445E2B-587E-43B9-A939-BC273AB5447C}">
      <dsp:nvSpPr>
        <dsp:cNvPr id="0" name=""/>
        <dsp:cNvSpPr/>
      </dsp:nvSpPr>
      <dsp:spPr>
        <a:xfrm>
          <a:off x="3814573" y="1855629"/>
          <a:ext cx="5314246" cy="3789017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613 тыс. 771,28руб.Направлены на: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latin typeface="Times New Roman" pitchFamily="18" charset="0"/>
              <a:cs typeface="Times New Roman" pitchFamily="18" charset="0"/>
            </a:rPr>
            <a:t>- на оплату ремонтно-восстановительных работ (услуг) выполненных при ликвидации чрезвычайной ситуации обрушения плит покрытия жилого многоквартирного дома по улице Мира №4, а также на оплату расходов связанных с обеспечением проживания в пункте временного проживания жильцов дома по улице Мира №4 эвакуированных на время проведения работ по ликвидации чрезвычайной ситуации в городе </a:t>
          </a:r>
          <a:r>
            <a:rPr lang="ru-RU" sz="1500" b="1" kern="1200" dirty="0" err="1" smtClean="0">
              <a:latin typeface="Times New Roman" pitchFamily="18" charset="0"/>
              <a:cs typeface="Times New Roman" pitchFamily="18" charset="0"/>
            </a:rPr>
            <a:t>Покачи</a:t>
          </a:r>
          <a:r>
            <a:rPr lang="ru-RU" sz="1500" b="1" kern="1200" dirty="0" smtClean="0">
              <a:latin typeface="Times New Roman" pitchFamily="18" charset="0"/>
              <a:cs typeface="Times New Roman" pitchFamily="18" charset="0"/>
            </a:rPr>
            <a:t>(413 тыс.771,28руб.)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latin typeface="Times New Roman" pitchFamily="18" charset="0"/>
              <a:cs typeface="Times New Roman" pitchFamily="18" charset="0"/>
            </a:rPr>
            <a:t>-на оказание финансовой помощи гражданам города </a:t>
          </a:r>
          <a:r>
            <a:rPr lang="ru-RU" sz="1500" b="1" kern="1200" dirty="0" err="1" smtClean="0">
              <a:latin typeface="Times New Roman" pitchFamily="18" charset="0"/>
              <a:cs typeface="Times New Roman" pitchFamily="18" charset="0"/>
            </a:rPr>
            <a:t>Покачи</a:t>
          </a:r>
          <a:r>
            <a:rPr lang="ru-RU" sz="1500" b="1" kern="1200" dirty="0" smtClean="0">
              <a:latin typeface="Times New Roman" pitchFamily="18" charset="0"/>
              <a:cs typeface="Times New Roman" pitchFamily="18" charset="0"/>
            </a:rPr>
            <a:t> в связи с частичной утратой ими имущества первой необходимости вследствие чрезвычайной ситуации произошедшей 26.06.2017 при обрушения плит покрытия жилого дома по адресу г. Покачи ул. Мира, д.4.(200 тыс.руб.)</a:t>
          </a:r>
          <a:endParaRPr lang="ru-RU" sz="1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814573" y="1855629"/>
        <a:ext cx="5314246" cy="378901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4E737EB-D1F8-424F-B793-B11371E9296D}">
      <dsp:nvSpPr>
        <dsp:cNvPr id="0" name=""/>
        <dsp:cNvSpPr/>
      </dsp:nvSpPr>
      <dsp:spPr>
        <a:xfrm>
          <a:off x="0" y="189744"/>
          <a:ext cx="2056869" cy="123412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Субсидии из бюджета АО  8 654,2 </a:t>
          </a:r>
          <a:r>
            <a:rPr lang="ru-RU" sz="1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тыс.руб</a:t>
          </a: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89744"/>
        <a:ext cx="2056869" cy="1234121"/>
      </dsp:txXfrm>
    </dsp:sp>
    <dsp:sp modelId="{6EDB91AF-FD24-438A-A2BB-F93AC0FB2FB6}">
      <dsp:nvSpPr>
        <dsp:cNvPr id="0" name=""/>
        <dsp:cNvSpPr/>
      </dsp:nvSpPr>
      <dsp:spPr>
        <a:xfrm>
          <a:off x="2263083" y="198914"/>
          <a:ext cx="2056869" cy="123412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0" i="0" u="none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Акцизы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0" i="0" u="none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5 472,8 </a:t>
          </a:r>
          <a:r>
            <a:rPr lang="ru-RU" sz="1500" b="0" i="0" u="none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тыс.руб</a:t>
          </a:r>
          <a:r>
            <a:rPr lang="ru-RU" sz="1200" b="0" i="0" u="none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263083" y="198914"/>
        <a:ext cx="2056869" cy="1234121"/>
      </dsp:txXfrm>
    </dsp:sp>
    <dsp:sp modelId="{EA657811-5E91-4D12-9ECE-1ADF9C8110BC}">
      <dsp:nvSpPr>
        <dsp:cNvPr id="0" name=""/>
        <dsp:cNvSpPr/>
      </dsp:nvSpPr>
      <dsp:spPr>
        <a:xfrm>
          <a:off x="527" y="1638722"/>
          <a:ext cx="2056869" cy="123412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Денежные взыскания (штрафы) за правонарушения в области дорожного движения 100 </a:t>
          </a:r>
          <a:r>
            <a:rPr lang="ru-RU" sz="1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тыс.руб</a:t>
          </a: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27" y="1638722"/>
        <a:ext cx="2056869" cy="1234121"/>
      </dsp:txXfrm>
    </dsp:sp>
    <dsp:sp modelId="{2F55D75C-EEA1-484B-BB6C-05CCA70C24A7}">
      <dsp:nvSpPr>
        <dsp:cNvPr id="0" name=""/>
        <dsp:cNvSpPr/>
      </dsp:nvSpPr>
      <dsp:spPr>
        <a:xfrm>
          <a:off x="2263083" y="1638722"/>
          <a:ext cx="2056869" cy="123412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Иные налоговые доходы 21 446,7 </a:t>
          </a:r>
          <a:r>
            <a:rPr lang="ru-RU" sz="1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тыс.руб</a:t>
          </a: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263083" y="1638722"/>
        <a:ext cx="2056869" cy="1234121"/>
      </dsp:txXfrm>
    </dsp:sp>
    <dsp:sp modelId="{179B1351-530B-45B1-9094-73A31526B20C}">
      <dsp:nvSpPr>
        <dsp:cNvPr id="0" name=""/>
        <dsp:cNvSpPr/>
      </dsp:nvSpPr>
      <dsp:spPr>
        <a:xfrm>
          <a:off x="643700" y="3078531"/>
          <a:ext cx="3033079" cy="173573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Поступления сумм в возмещение вреда, причиняемого автомобильным дорогам транспортными средствами, осуществляющими перевозки тяжеловесных и (или) крупногабаритных грузов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348,5 </a:t>
          </a:r>
          <a:r>
            <a:rPr lang="ru-RU" sz="15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тыс.руб</a:t>
          </a:r>
          <a:r>
            <a:rPr lang="ru-RU" sz="15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1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43700" y="3078531"/>
        <a:ext cx="3033079" cy="173573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627FA95-BFF9-4F85-95CB-BFEB561AA7D2}">
      <dsp:nvSpPr>
        <dsp:cNvPr id="0" name=""/>
        <dsp:cNvSpPr/>
      </dsp:nvSpPr>
      <dsp:spPr>
        <a:xfrm>
          <a:off x="0" y="100617"/>
          <a:ext cx="4772844" cy="4772844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03CF3D8-B6D3-47F4-927B-1B15B2202A55}">
      <dsp:nvSpPr>
        <dsp:cNvPr id="0" name=""/>
        <dsp:cNvSpPr/>
      </dsp:nvSpPr>
      <dsp:spPr>
        <a:xfrm>
          <a:off x="310234" y="410852"/>
          <a:ext cx="1909137" cy="1909137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u="none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Ремонт автомобильных дорог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0234" y="410852"/>
        <a:ext cx="1909137" cy="1909137"/>
      </dsp:txXfrm>
    </dsp:sp>
    <dsp:sp modelId="{08C3724B-3F75-44C6-9AD5-E7CC72F74313}">
      <dsp:nvSpPr>
        <dsp:cNvPr id="0" name=""/>
        <dsp:cNvSpPr/>
      </dsp:nvSpPr>
      <dsp:spPr>
        <a:xfrm>
          <a:off x="2553471" y="410852"/>
          <a:ext cx="1909137" cy="1909137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72970"/>
                <a:satOff val="-477"/>
                <a:lumOff val="8185"/>
                <a:alphaOff val="0"/>
                <a:tint val="50000"/>
                <a:satMod val="300000"/>
              </a:schemeClr>
            </a:gs>
            <a:gs pos="35000">
              <a:schemeClr val="accent3">
                <a:shade val="80000"/>
                <a:hueOff val="72970"/>
                <a:satOff val="-477"/>
                <a:lumOff val="8185"/>
                <a:alphaOff val="0"/>
                <a:tint val="37000"/>
                <a:satMod val="300000"/>
              </a:schemeClr>
            </a:gs>
            <a:gs pos="100000">
              <a:schemeClr val="accent3">
                <a:shade val="80000"/>
                <a:hueOff val="72970"/>
                <a:satOff val="-477"/>
                <a:lumOff val="818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9 318,8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тыс.руб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53471" y="410852"/>
        <a:ext cx="1909137" cy="1909137"/>
      </dsp:txXfrm>
    </dsp:sp>
    <dsp:sp modelId="{FD7F12E7-4046-463A-877A-2F8539174719}">
      <dsp:nvSpPr>
        <dsp:cNvPr id="0" name=""/>
        <dsp:cNvSpPr/>
      </dsp:nvSpPr>
      <dsp:spPr>
        <a:xfrm>
          <a:off x="310234" y="2654089"/>
          <a:ext cx="1909137" cy="1909137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145939"/>
                <a:satOff val="-954"/>
                <a:lumOff val="16369"/>
                <a:alphaOff val="0"/>
                <a:tint val="50000"/>
                <a:satMod val="300000"/>
              </a:schemeClr>
            </a:gs>
            <a:gs pos="35000">
              <a:schemeClr val="accent3">
                <a:shade val="80000"/>
                <a:hueOff val="145939"/>
                <a:satOff val="-954"/>
                <a:lumOff val="16369"/>
                <a:alphaOff val="0"/>
                <a:tint val="37000"/>
                <a:satMod val="300000"/>
              </a:schemeClr>
            </a:gs>
            <a:gs pos="100000">
              <a:schemeClr val="accent3">
                <a:shade val="80000"/>
                <a:hueOff val="145939"/>
                <a:satOff val="-954"/>
                <a:lumOff val="1636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0" i="0" u="none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Содержание и проектирование  автомобильных дорог  и искусственных сооружений</a:t>
          </a:r>
          <a:br>
            <a:rPr lang="ru-RU" sz="1700" b="0" i="0" u="none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1700" b="0" i="0" u="none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на них </a:t>
          </a:r>
          <a:endParaRPr lang="ru-RU" sz="1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0234" y="2654089"/>
        <a:ext cx="1909137" cy="1909137"/>
      </dsp:txXfrm>
    </dsp:sp>
    <dsp:sp modelId="{989A0492-0FB7-47FD-A216-44A8DB3C16D0}">
      <dsp:nvSpPr>
        <dsp:cNvPr id="0" name=""/>
        <dsp:cNvSpPr/>
      </dsp:nvSpPr>
      <dsp:spPr>
        <a:xfrm>
          <a:off x="2553471" y="2654089"/>
          <a:ext cx="1909137" cy="1909137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218909"/>
                <a:satOff val="-1431"/>
                <a:lumOff val="24554"/>
                <a:alphaOff val="0"/>
                <a:tint val="50000"/>
                <a:satMod val="300000"/>
              </a:schemeClr>
            </a:gs>
            <a:gs pos="35000">
              <a:schemeClr val="accent3">
                <a:shade val="80000"/>
                <a:hueOff val="218909"/>
                <a:satOff val="-1431"/>
                <a:lumOff val="24554"/>
                <a:alphaOff val="0"/>
                <a:tint val="37000"/>
                <a:satMod val="300000"/>
              </a:schemeClr>
            </a:gs>
            <a:gs pos="100000">
              <a:schemeClr val="accent3">
                <a:shade val="80000"/>
                <a:hueOff val="218909"/>
                <a:satOff val="-1431"/>
                <a:lumOff val="2455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26 703,4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тыс.руб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53471" y="2654089"/>
        <a:ext cx="1909137" cy="1909137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69D51D4-A5CE-4110-A78E-5E33BF130247}">
      <dsp:nvSpPr>
        <dsp:cNvPr id="0" name=""/>
        <dsp:cNvSpPr/>
      </dsp:nvSpPr>
      <dsp:spPr>
        <a:xfrm>
          <a:off x="0" y="400787"/>
          <a:ext cx="8784975" cy="1354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1812" tIns="416560" rIns="681812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Утверждено приказом Департамента финансов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ХМАО-Югры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от 28 июля 2017 года № 110-о на 2017 год (без учета переданных полномочий)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400787"/>
        <a:ext cx="8784975" cy="1354500"/>
      </dsp:txXfrm>
    </dsp:sp>
    <dsp:sp modelId="{C7F5A340-F681-4A1B-8C39-24636E93317B}">
      <dsp:nvSpPr>
        <dsp:cNvPr id="0" name=""/>
        <dsp:cNvSpPr/>
      </dsp:nvSpPr>
      <dsp:spPr>
        <a:xfrm>
          <a:off x="439248" y="105587"/>
          <a:ext cx="6149483" cy="59040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32436" tIns="0" rIns="232436" bIns="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193 млн. 979,4 тыс.руб. </a:t>
          </a:r>
          <a:endParaRPr lang="ru-RU" sz="4000" b="1" kern="1200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39248" y="105587"/>
        <a:ext cx="6149483" cy="590400"/>
      </dsp:txXfrm>
    </dsp:sp>
    <dsp:sp modelId="{FDA0EDEE-7DD5-4FBC-A9EA-0FB950408B54}">
      <dsp:nvSpPr>
        <dsp:cNvPr id="0" name=""/>
        <dsp:cNvSpPr/>
      </dsp:nvSpPr>
      <dsp:spPr>
        <a:xfrm>
          <a:off x="0" y="2158487"/>
          <a:ext cx="8784975" cy="189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1812" tIns="416560" rIns="681812" bIns="14224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Утверждено решением Думы города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Покачи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от 29.12.2017 № 124 «О внесении изменений в бюджет города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Покачи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на 2017 год и на плановый период 2018 и 2019 годов, утверждённый решением Думы города </a:t>
          </a:r>
          <a:r>
            <a:rPr lang="ru-RU" sz="2000" kern="1200" dirty="0" err="1" smtClean="0">
              <a:latin typeface="Times New Roman" pitchFamily="18" charset="0"/>
              <a:cs typeface="Times New Roman" pitchFamily="18" charset="0"/>
            </a:rPr>
            <a:t>Покачи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от 15.12.2016 №143»</a:t>
          </a:r>
          <a:r>
            <a:rPr lang="ru-RU" sz="2000" kern="1200" dirty="0" smtClean="0"/>
            <a:t> 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(89% от установленного норматива)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158487"/>
        <a:ext cx="8784975" cy="1890000"/>
      </dsp:txXfrm>
    </dsp:sp>
    <dsp:sp modelId="{2DB153A2-DD41-4761-BC3D-2420772F7C2F}">
      <dsp:nvSpPr>
        <dsp:cNvPr id="0" name=""/>
        <dsp:cNvSpPr/>
      </dsp:nvSpPr>
      <dsp:spPr>
        <a:xfrm>
          <a:off x="439248" y="1863287"/>
          <a:ext cx="6149483" cy="590400"/>
        </a:xfrm>
        <a:prstGeom prst="roundRect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32436" tIns="0" rIns="232436" bIns="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strike="noStrike" kern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172 млн. 726 тыс.руб.</a:t>
          </a:r>
          <a:endParaRPr lang="ru-RU" sz="4000" b="1" strike="noStrike" kern="1200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39248" y="1863287"/>
        <a:ext cx="6149483" cy="590400"/>
      </dsp:txXfrm>
    </dsp:sp>
    <dsp:sp modelId="{CF87F9A4-F4E5-46BE-8879-D4AB913731A8}">
      <dsp:nvSpPr>
        <dsp:cNvPr id="0" name=""/>
        <dsp:cNvSpPr/>
      </dsp:nvSpPr>
      <dsp:spPr>
        <a:xfrm>
          <a:off x="0" y="4451687"/>
          <a:ext cx="8784975" cy="1102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1812" tIns="416560" rIns="681812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Фактические расходы на функционирование органов местного самоуправления за 2017 год  (87%  от установленного норматива)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4451687"/>
        <a:ext cx="8784975" cy="1102500"/>
      </dsp:txXfrm>
    </dsp:sp>
    <dsp:sp modelId="{106B1B43-5B6D-468E-B142-17D6FBA88F27}">
      <dsp:nvSpPr>
        <dsp:cNvPr id="0" name=""/>
        <dsp:cNvSpPr/>
      </dsp:nvSpPr>
      <dsp:spPr>
        <a:xfrm>
          <a:off x="439248" y="4156487"/>
          <a:ext cx="6149483" cy="590400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32436" tIns="0" rIns="232436" bIns="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strike="noStrike" kern="12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rPr>
            <a:t>168 млн. 008тыс.руб.</a:t>
          </a:r>
          <a:endParaRPr lang="ru-RU" sz="4000" b="1" strike="noStrike" kern="1200" dirty="0">
            <a:solidFill>
              <a:schemeClr val="bg2">
                <a:lumMod val="1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39248" y="4156487"/>
        <a:ext cx="6149483" cy="59040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554BE3D-E461-495F-B49B-9DC592A79DED}">
      <dsp:nvSpPr>
        <dsp:cNvPr id="0" name=""/>
        <dsp:cNvSpPr/>
      </dsp:nvSpPr>
      <dsp:spPr>
        <a:xfrm>
          <a:off x="0" y="9"/>
          <a:ext cx="5362227" cy="2694771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114300" lvl="1" indent="-114300" algn="ctr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На оплату труда и начисления на выплаты по оплате труда, командировочные расходы, компенсация расходов на оплату стоимости проезда и провоза багажа к месту использования отпуска и обратно, ежемесячные компенсационные выплаты работникам, находящимся в отпуске по уходу за ребенком  направлено 671,3 </a:t>
          </a:r>
          <a:r>
            <a:rPr lang="ru-RU" sz="1500" kern="1200" dirty="0" err="1" smtClean="0">
              <a:latin typeface="Times New Roman" pitchFamily="18" charset="0"/>
              <a:cs typeface="Times New Roman" pitchFamily="18" charset="0"/>
            </a:rPr>
            <a:t>тыс.рублей</a:t>
          </a: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 за счет средств местного бюджета</a:t>
          </a:r>
          <a:endParaRPr lang="ru-RU" sz="1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9"/>
        <a:ext cx="5362227" cy="2694771"/>
      </dsp:txXfrm>
    </dsp:sp>
    <dsp:sp modelId="{56629A6F-2A32-4BAF-8195-E2367EA79775}">
      <dsp:nvSpPr>
        <dsp:cNvPr id="0" name=""/>
        <dsp:cNvSpPr/>
      </dsp:nvSpPr>
      <dsp:spPr>
        <a:xfrm>
          <a:off x="5281388" y="210821"/>
          <a:ext cx="3490897" cy="25620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Участие органов местного самоуправления города Покачи в  финансовом обеспечении государственного полномочия по осуществлению первичного воинского учета граждан, проживающих или пребывающих на территории города Покачи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281388" y="210821"/>
        <a:ext cx="3490897" cy="2562063"/>
      </dsp:txXfrm>
    </dsp:sp>
    <dsp:sp modelId="{7D1E85F1-207B-4C82-B3BB-DE4B21A28951}">
      <dsp:nvSpPr>
        <dsp:cNvPr id="0" name=""/>
        <dsp:cNvSpPr/>
      </dsp:nvSpPr>
      <dsp:spPr>
        <a:xfrm>
          <a:off x="3542793" y="2921775"/>
          <a:ext cx="5314190" cy="226813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На ежемесячное денежное возмещение расходов по оплате проезда гражданам, страдающим хронической почечной недостаточностью и нуждающимся в процедуре программного гемодиализа направлено 782,9 тыс.рублей за счет средств местного бюджета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542793" y="2921775"/>
        <a:ext cx="5314190" cy="2268135"/>
      </dsp:txXfrm>
    </dsp:sp>
    <dsp:sp modelId="{496ACA1A-F336-4094-A85E-EDC41882AF89}">
      <dsp:nvSpPr>
        <dsp:cNvPr id="0" name=""/>
        <dsp:cNvSpPr/>
      </dsp:nvSpPr>
      <dsp:spPr>
        <a:xfrm>
          <a:off x="0" y="2921775"/>
          <a:ext cx="3542793" cy="22681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На дополнительные меры социальной поддержки и социальной помощи  для отдельных категорий граждан </a:t>
          </a:r>
          <a:endParaRPr lang="ru-RU" sz="1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921775"/>
        <a:ext cx="3542793" cy="2268135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D3971A4-5AE6-4BBB-9B46-7093AF6BD8DD}">
      <dsp:nvSpPr>
        <dsp:cNvPr id="0" name=""/>
        <dsp:cNvSpPr/>
      </dsp:nvSpPr>
      <dsp:spPr>
        <a:xfrm rot="5400000">
          <a:off x="5182718" y="-3387931"/>
          <a:ext cx="482007" cy="7381555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оказание финансовой поддержки социально ориентированным некоммерческим организациям, путем предоставления грантов</a:t>
          </a:r>
        </a:p>
      </dsp:txBody>
      <dsp:txXfrm rot="5400000">
        <a:off x="5182718" y="-3387931"/>
        <a:ext cx="482007" cy="7381555"/>
      </dsp:txXfrm>
    </dsp:sp>
    <dsp:sp modelId="{CA9CB6DF-ECAB-478A-A859-A171C1AA46B7}">
      <dsp:nvSpPr>
        <dsp:cNvPr id="0" name=""/>
        <dsp:cNvSpPr/>
      </dsp:nvSpPr>
      <dsp:spPr>
        <a:xfrm>
          <a:off x="112960" y="1591"/>
          <a:ext cx="1619984" cy="60250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50 тыс. рублей </a:t>
          </a:r>
          <a:endParaRPr lang="ru-RU" sz="16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2960" y="1591"/>
        <a:ext cx="1619984" cy="602509"/>
      </dsp:txXfrm>
    </dsp:sp>
    <dsp:sp modelId="{37B4DA13-819F-4CA2-B021-EFF8EF3912DE}">
      <dsp:nvSpPr>
        <dsp:cNvPr id="0" name=""/>
        <dsp:cNvSpPr/>
      </dsp:nvSpPr>
      <dsp:spPr>
        <a:xfrm rot="5400000">
          <a:off x="5182718" y="-2755296"/>
          <a:ext cx="482007" cy="7381555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для возмещения недополученных доходов  в связи с оказанием услуг при осуществлении перевозок пассажиров автотранспортом общего пользования по регулярным автобусным маршрутам на территории города </a:t>
          </a:r>
          <a:endParaRPr lang="ru-RU" sz="16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5182718" y="-2755296"/>
        <a:ext cx="482007" cy="7381555"/>
      </dsp:txXfrm>
    </dsp:sp>
    <dsp:sp modelId="{158924D0-87C2-46EF-B628-49D49A43F70F}">
      <dsp:nvSpPr>
        <dsp:cNvPr id="0" name=""/>
        <dsp:cNvSpPr/>
      </dsp:nvSpPr>
      <dsp:spPr>
        <a:xfrm>
          <a:off x="112960" y="634226"/>
          <a:ext cx="1619984" cy="60250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47 тыс.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729,0 рублей</a:t>
          </a:r>
          <a:endParaRPr lang="ru-RU" sz="16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2960" y="634226"/>
        <a:ext cx="1619984" cy="602509"/>
      </dsp:txXfrm>
    </dsp:sp>
    <dsp:sp modelId="{3360F87D-70C4-46B9-BAA8-F75597707A7F}">
      <dsp:nvSpPr>
        <dsp:cNvPr id="0" name=""/>
        <dsp:cNvSpPr/>
      </dsp:nvSpPr>
      <dsp:spPr>
        <a:xfrm rot="5400000">
          <a:off x="5182718" y="-2122661"/>
          <a:ext cx="482007" cy="7381555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для поддержки и развития  малого и среднего предпринимательства и развития приоритетных направлений деятельности в этой области</a:t>
          </a:r>
        </a:p>
      </dsp:txBody>
      <dsp:txXfrm rot="5400000">
        <a:off x="5182718" y="-2122661"/>
        <a:ext cx="482007" cy="7381555"/>
      </dsp:txXfrm>
    </dsp:sp>
    <dsp:sp modelId="{68691AFD-D9A8-4672-A177-B1B167851BB2}">
      <dsp:nvSpPr>
        <dsp:cNvPr id="0" name=""/>
        <dsp:cNvSpPr/>
      </dsp:nvSpPr>
      <dsp:spPr>
        <a:xfrm>
          <a:off x="112960" y="1266861"/>
          <a:ext cx="1619984" cy="60250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 млн.719 тыс.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539,48 рублей </a:t>
          </a:r>
          <a:endParaRPr lang="ru-RU" sz="16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2960" y="1266861"/>
        <a:ext cx="1619984" cy="602509"/>
      </dsp:txXfrm>
    </dsp:sp>
    <dsp:sp modelId="{23051181-2211-4136-82F6-47CCDB632639}">
      <dsp:nvSpPr>
        <dsp:cNvPr id="0" name=""/>
        <dsp:cNvSpPr/>
      </dsp:nvSpPr>
      <dsp:spPr>
        <a:xfrm rot="5400000">
          <a:off x="5182718" y="-1490025"/>
          <a:ext cx="482007" cy="7381555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Югорскому оператору на долевое финансовое  обеспечение проведения капитального ремонта общего имущества в многоквартирных домах</a:t>
          </a:r>
        </a:p>
      </dsp:txBody>
      <dsp:txXfrm rot="5400000">
        <a:off x="5182718" y="-1490025"/>
        <a:ext cx="482007" cy="7381555"/>
      </dsp:txXfrm>
    </dsp:sp>
    <dsp:sp modelId="{5069BB4E-B62D-4A21-8D39-5D01DFBFD0D6}">
      <dsp:nvSpPr>
        <dsp:cNvPr id="0" name=""/>
        <dsp:cNvSpPr/>
      </dsp:nvSpPr>
      <dsp:spPr>
        <a:xfrm>
          <a:off x="112960" y="1899496"/>
          <a:ext cx="1619984" cy="60250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166 тыс.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635,01 рублей </a:t>
          </a:r>
          <a:endParaRPr lang="ru-RU" sz="16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2960" y="1899496"/>
        <a:ext cx="1619984" cy="602509"/>
      </dsp:txXfrm>
    </dsp:sp>
    <dsp:sp modelId="{42252243-D242-4D51-A5C9-BD1108FC2AFB}">
      <dsp:nvSpPr>
        <dsp:cNvPr id="0" name=""/>
        <dsp:cNvSpPr/>
      </dsp:nvSpPr>
      <dsp:spPr>
        <a:xfrm rot="5400000">
          <a:off x="5182718" y="-857390"/>
          <a:ext cx="482007" cy="7381555"/>
        </a:xfrm>
        <a:prstGeom prst="round2Same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 возмещение недополученных доходов  в связи с оказанием услуг по водоснабжению и водоотведению на территории города </a:t>
          </a:r>
          <a:r>
            <a:rPr lang="ru-RU" sz="1600" b="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Покачи</a:t>
          </a:r>
          <a:endParaRPr lang="ru-RU" sz="1600" b="0" kern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5182718" y="-857390"/>
        <a:ext cx="482007" cy="7381555"/>
      </dsp:txXfrm>
    </dsp:sp>
    <dsp:sp modelId="{E2697D8B-AC56-4AC6-B522-4DAF33DE16F0}">
      <dsp:nvSpPr>
        <dsp:cNvPr id="0" name=""/>
        <dsp:cNvSpPr/>
      </dsp:nvSpPr>
      <dsp:spPr>
        <a:xfrm>
          <a:off x="112960" y="2532132"/>
          <a:ext cx="1619984" cy="602509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815 тыс.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259,61 рублей </a:t>
          </a:r>
          <a:endParaRPr lang="ru-RU" sz="16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2960" y="2532132"/>
        <a:ext cx="1619984" cy="602509"/>
      </dsp:txXfrm>
    </dsp:sp>
    <dsp:sp modelId="{4F07E0EB-6FAF-482A-9B3A-C413738E3C32}">
      <dsp:nvSpPr>
        <dsp:cNvPr id="0" name=""/>
        <dsp:cNvSpPr/>
      </dsp:nvSpPr>
      <dsp:spPr>
        <a:xfrm rot="5400000">
          <a:off x="5182718" y="-224755"/>
          <a:ext cx="482007" cy="7381555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для возмещения расходов специализированной службе по вопросам похоронного дела при оказании ритуальных услуг на территории города </a:t>
          </a:r>
          <a:r>
            <a:rPr lang="ru-RU" sz="1600" b="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Покачи</a:t>
          </a:r>
          <a:endParaRPr lang="ru-RU" sz="1600" b="0" kern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5182718" y="-224755"/>
        <a:ext cx="482007" cy="7381555"/>
      </dsp:txXfrm>
    </dsp:sp>
    <dsp:sp modelId="{915E16FC-DADF-4495-A6B5-E74B8F903AD1}">
      <dsp:nvSpPr>
        <dsp:cNvPr id="0" name=""/>
        <dsp:cNvSpPr/>
      </dsp:nvSpPr>
      <dsp:spPr>
        <a:xfrm>
          <a:off x="112960" y="3164767"/>
          <a:ext cx="1619984" cy="60250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580 тыс. рублей</a:t>
          </a:r>
          <a:endParaRPr lang="ru-RU" sz="16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2960" y="3164767"/>
        <a:ext cx="1619984" cy="602509"/>
      </dsp:txXfrm>
    </dsp:sp>
    <dsp:sp modelId="{56C4BC3F-C0A1-44EA-8E65-982E14E47F90}">
      <dsp:nvSpPr>
        <dsp:cNvPr id="0" name=""/>
        <dsp:cNvSpPr/>
      </dsp:nvSpPr>
      <dsp:spPr>
        <a:xfrm rot="5400000">
          <a:off x="5182718" y="407879"/>
          <a:ext cx="482007" cy="7381555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 капитальный ремонт систем теплоснабжения, водоснабжения и водоотведения для подготовки к осенне-зимнему периоду в городе </a:t>
          </a:r>
          <a:r>
            <a:rPr lang="ru-RU" sz="1600" b="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Покачи</a:t>
          </a:r>
          <a:endParaRPr lang="ru-RU" sz="1600" b="0" kern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5182718" y="407879"/>
        <a:ext cx="482007" cy="7381555"/>
      </dsp:txXfrm>
    </dsp:sp>
    <dsp:sp modelId="{DDE32237-C2FC-4210-BDAB-106866EC4DF6}">
      <dsp:nvSpPr>
        <dsp:cNvPr id="0" name=""/>
        <dsp:cNvSpPr/>
      </dsp:nvSpPr>
      <dsp:spPr>
        <a:xfrm>
          <a:off x="112960" y="3797402"/>
          <a:ext cx="1619984" cy="60250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7 млн.076 тыс.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782,27 рублей</a:t>
          </a:r>
        </a:p>
      </dsp:txBody>
      <dsp:txXfrm>
        <a:off x="112960" y="3797402"/>
        <a:ext cx="1619984" cy="602509"/>
      </dsp:txXfrm>
    </dsp:sp>
    <dsp:sp modelId="{C5AE33E7-2488-463E-BA95-BD017ED0251C}">
      <dsp:nvSpPr>
        <dsp:cNvPr id="0" name=""/>
        <dsp:cNvSpPr/>
      </dsp:nvSpPr>
      <dsp:spPr>
        <a:xfrm rot="5400000">
          <a:off x="5182718" y="1040515"/>
          <a:ext cx="482007" cy="7381555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 организацию питания детей в возрасте от 6 до 17 лет (включительно) в лагерях с дневным пребыванием детей, в возрасте от 8 до 17 лет (включительно) в палаточных лагерях</a:t>
          </a:r>
          <a:endParaRPr lang="ru-RU" sz="16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5400000">
        <a:off x="5182718" y="1040515"/>
        <a:ext cx="482007" cy="7381555"/>
      </dsp:txXfrm>
    </dsp:sp>
    <dsp:sp modelId="{12031867-8083-4C3C-BEF8-4AF8C7C391A1}">
      <dsp:nvSpPr>
        <dsp:cNvPr id="0" name=""/>
        <dsp:cNvSpPr/>
      </dsp:nvSpPr>
      <dsp:spPr>
        <a:xfrm>
          <a:off x="112960" y="4430037"/>
          <a:ext cx="1619984" cy="60250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156 тыс.499 рублей</a:t>
          </a:r>
          <a:endParaRPr lang="ru-RU" sz="16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2960" y="4430037"/>
        <a:ext cx="1619984" cy="602509"/>
      </dsp:txXfrm>
    </dsp:sp>
    <dsp:sp modelId="{44959FCB-3C1A-424C-B34C-678981E9A9B6}">
      <dsp:nvSpPr>
        <dsp:cNvPr id="0" name=""/>
        <dsp:cNvSpPr/>
      </dsp:nvSpPr>
      <dsp:spPr>
        <a:xfrm rot="5400000">
          <a:off x="5182718" y="1673150"/>
          <a:ext cx="482007" cy="7381555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 реконструкцию газопроводов, систем теплоснабжения, водоснабжения и водоотведения для подготовки к осенне - зимнему периоду в городе </a:t>
          </a:r>
          <a:r>
            <a:rPr lang="ru-RU" sz="1600" b="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Покачи</a:t>
          </a:r>
          <a:r>
            <a:rPr lang="ru-RU" sz="16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и проведение независимой экспертизы расчёта сметной стоимости</a:t>
          </a:r>
        </a:p>
      </dsp:txBody>
      <dsp:txXfrm rot="5400000">
        <a:off x="5182718" y="1673150"/>
        <a:ext cx="482007" cy="7381555"/>
      </dsp:txXfrm>
    </dsp:sp>
    <dsp:sp modelId="{E476F9AB-2ABC-4A87-81DE-B949AF8607E2}">
      <dsp:nvSpPr>
        <dsp:cNvPr id="0" name=""/>
        <dsp:cNvSpPr/>
      </dsp:nvSpPr>
      <dsp:spPr>
        <a:xfrm>
          <a:off x="112960" y="5062673"/>
          <a:ext cx="1619984" cy="60250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 млн. 282 тыс.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539,26 рублей</a:t>
          </a:r>
        </a:p>
      </dsp:txBody>
      <dsp:txXfrm>
        <a:off x="112960" y="5062673"/>
        <a:ext cx="1619984" cy="602509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6A31B3F-B3DF-4808-8AD3-DD48FE17ACC2}">
      <dsp:nvSpPr>
        <dsp:cNvPr id="0" name=""/>
        <dsp:cNvSpPr/>
      </dsp:nvSpPr>
      <dsp:spPr>
        <a:xfrm>
          <a:off x="2040" y="1"/>
          <a:ext cx="9077274" cy="181214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>
              <a:latin typeface="Times New Roman" pitchFamily="18" charset="0"/>
              <a:cs typeface="Times New Roman" pitchFamily="18" charset="0"/>
            </a:rPr>
            <a:t>Размер муниципального долга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>
              <a:latin typeface="Times New Roman" pitchFamily="18" charset="0"/>
              <a:cs typeface="Times New Roman" pitchFamily="18" charset="0"/>
            </a:rPr>
            <a:t>на 01.01.2017 года: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strike="noStrike" kern="1200" dirty="0" smtClean="0">
              <a:latin typeface="Times New Roman" pitchFamily="18" charset="0"/>
              <a:cs typeface="Times New Roman" pitchFamily="18" charset="0"/>
            </a:rPr>
            <a:t>60</a:t>
          </a:r>
          <a:r>
            <a:rPr lang="ru-RU" sz="2900" kern="1200" dirty="0" smtClean="0">
              <a:latin typeface="Times New Roman" pitchFamily="18" charset="0"/>
              <a:cs typeface="Times New Roman" pitchFamily="18" charset="0"/>
            </a:rPr>
            <a:t> млн. </a:t>
          </a:r>
          <a:r>
            <a:rPr lang="ru-RU" sz="2900" kern="1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рублей</a:t>
          </a:r>
          <a:endParaRPr lang="ru-RU" sz="2900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040" y="1"/>
        <a:ext cx="9077274" cy="1812141"/>
      </dsp:txXfrm>
    </dsp:sp>
    <dsp:sp modelId="{1D61E1EB-C0E7-4C74-8DEB-F0CF281762D7}">
      <dsp:nvSpPr>
        <dsp:cNvPr id="0" name=""/>
        <dsp:cNvSpPr/>
      </dsp:nvSpPr>
      <dsp:spPr>
        <a:xfrm>
          <a:off x="0" y="1972395"/>
          <a:ext cx="5929556" cy="181214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Первоначальный план долга на 01.01.2018 года: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strike="noStrike" kern="1200" dirty="0" smtClean="0">
              <a:effectLst/>
              <a:latin typeface="Times New Roman" pitchFamily="18" charset="0"/>
              <a:cs typeface="Times New Roman" pitchFamily="18" charset="0"/>
            </a:rPr>
            <a:t>82 млн. 710,0 тыс.рублей </a:t>
          </a:r>
        </a:p>
      </dsp:txBody>
      <dsp:txXfrm>
        <a:off x="0" y="1972395"/>
        <a:ext cx="5929556" cy="1812141"/>
      </dsp:txXfrm>
    </dsp:sp>
    <dsp:sp modelId="{7E7FCB0B-7595-4D55-B683-B77F8DD12C6A}">
      <dsp:nvSpPr>
        <dsp:cNvPr id="0" name=""/>
        <dsp:cNvSpPr/>
      </dsp:nvSpPr>
      <dsp:spPr>
        <a:xfrm>
          <a:off x="1041" y="3947370"/>
          <a:ext cx="2903798" cy="181214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latin typeface="Times New Roman" pitchFamily="18" charset="0"/>
              <a:cs typeface="Times New Roman" pitchFamily="18" charset="0"/>
            </a:rPr>
            <a:t>Уточненный план долга на 01.01.2018: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strike="noStrike" kern="1200" dirty="0" smtClean="0">
              <a:latin typeface="Times New Roman" pitchFamily="18" charset="0"/>
              <a:cs typeface="Times New Roman" pitchFamily="18" charset="0"/>
            </a:rPr>
            <a:t>26</a:t>
          </a:r>
          <a:r>
            <a:rPr lang="ru-RU" sz="23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300" kern="1200" dirty="0" err="1" smtClean="0">
              <a:latin typeface="Times New Roman" pitchFamily="18" charset="0"/>
              <a:cs typeface="Times New Roman" pitchFamily="18" charset="0"/>
            </a:rPr>
            <a:t>млн.рублей</a:t>
          </a:r>
          <a:endParaRPr lang="ru-RU" sz="2300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1041" y="3947370"/>
        <a:ext cx="2903798" cy="1812141"/>
      </dsp:txXfrm>
    </dsp:sp>
    <dsp:sp modelId="{B4A73935-8DE5-4DBB-A715-E828584DCFA2}">
      <dsp:nvSpPr>
        <dsp:cNvPr id="0" name=""/>
        <dsp:cNvSpPr/>
      </dsp:nvSpPr>
      <dsp:spPr>
        <a:xfrm>
          <a:off x="3026799" y="3947370"/>
          <a:ext cx="2903798" cy="181214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300" kern="1200" dirty="0" smtClean="0">
              <a:latin typeface="Times New Roman" pitchFamily="18" charset="0"/>
              <a:cs typeface="Times New Roman" pitchFamily="18" charset="0"/>
            </a:rPr>
            <a:t>Фактический размер долга на 01.01.2018:  </a:t>
          </a:r>
          <a:r>
            <a:rPr lang="ru-RU" sz="2300" strike="noStrike" kern="1200" dirty="0" smtClean="0">
              <a:latin typeface="Times New Roman" pitchFamily="18" charset="0"/>
              <a:cs typeface="Times New Roman" pitchFamily="18" charset="0"/>
            </a:rPr>
            <a:t>26 млн. рублей (уменьшился на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300" strike="noStrike" kern="1200" dirty="0" smtClean="0">
              <a:latin typeface="Times New Roman" pitchFamily="18" charset="0"/>
              <a:cs typeface="Times New Roman" pitchFamily="18" charset="0"/>
            </a:rPr>
            <a:t>34 </a:t>
          </a:r>
          <a:r>
            <a:rPr lang="ru-RU" sz="2300" strike="noStrike" kern="1200" dirty="0" err="1" smtClean="0">
              <a:latin typeface="Times New Roman" pitchFamily="18" charset="0"/>
              <a:cs typeface="Times New Roman" pitchFamily="18" charset="0"/>
            </a:rPr>
            <a:t>млн.рублей</a:t>
          </a:r>
          <a:r>
            <a:rPr lang="ru-RU" sz="2300" strike="noStrike" kern="1200" dirty="0" smtClean="0">
              <a:latin typeface="Times New Roman" pitchFamily="18" charset="0"/>
              <a:cs typeface="Times New Roman" pitchFamily="18" charset="0"/>
            </a:rPr>
            <a:t>)</a:t>
          </a:r>
          <a:endParaRPr lang="ru-RU" sz="2300" strike="noStrike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26799" y="3947370"/>
        <a:ext cx="2903798" cy="1812141"/>
      </dsp:txXfrm>
    </dsp:sp>
    <dsp:sp modelId="{EC3963F6-4871-49B4-AE66-2CE7235DF2CA}">
      <dsp:nvSpPr>
        <dsp:cNvPr id="0" name=""/>
        <dsp:cNvSpPr/>
      </dsp:nvSpPr>
      <dsp:spPr>
        <a:xfrm>
          <a:off x="6174517" y="1975346"/>
          <a:ext cx="2903798" cy="181214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latin typeface="Times New Roman" pitchFamily="18" charset="0"/>
              <a:cs typeface="Times New Roman" pitchFamily="18" charset="0"/>
            </a:rPr>
            <a:t>Обслуживание муниципального долга:</a:t>
          </a:r>
          <a:endParaRPr lang="ru-RU" sz="27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174517" y="1975346"/>
        <a:ext cx="2903798" cy="1812141"/>
      </dsp:txXfrm>
    </dsp:sp>
    <dsp:sp modelId="{C9D55BA5-36F6-46EE-B35D-18E2D30B52B1}">
      <dsp:nvSpPr>
        <dsp:cNvPr id="0" name=""/>
        <dsp:cNvSpPr/>
      </dsp:nvSpPr>
      <dsp:spPr>
        <a:xfrm>
          <a:off x="6174517" y="3947370"/>
          <a:ext cx="2903798" cy="181214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strike="noStrike" kern="1200" dirty="0" smtClean="0">
              <a:latin typeface="Times New Roman" pitchFamily="18" charset="0"/>
              <a:cs typeface="Times New Roman" pitchFamily="18" charset="0"/>
            </a:rPr>
            <a:t>2 млн. 938,7 тыс. рублей</a:t>
          </a:r>
          <a:endParaRPr lang="ru-RU" sz="2300" strike="noStrike" kern="1200" dirty="0">
            <a:latin typeface="Times New Roman" pitchFamily="18" charset="0"/>
            <a:cs typeface="Times New Roman" pitchFamily="18" charset="0"/>
          </a:endParaRPr>
        </a:p>
      </dsp:txBody>
      <dsp:txXfrm>
        <a:off x="6174517" y="3947370"/>
        <a:ext cx="2903798" cy="18121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0.04918</cdr:x>
      <cdr:y>0.38955</cdr:y>
    </cdr:from>
    <cdr:to>
      <cdr:x>0.36085</cdr:x>
      <cdr:y>0.47155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216023" y="2052505"/>
          <a:ext cx="1369006" cy="432050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2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738 007,4</a:t>
          </a:r>
        </a:p>
        <a:p xmlns:a="http://schemas.openxmlformats.org/drawingml/2006/main">
          <a:pPr algn="ctr"/>
          <a:endParaRPr lang="ru-RU" sz="16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0.02725</cdr:x>
      <cdr:y>0.24705</cdr:y>
    </cdr:from>
    <cdr:to>
      <cdr:x>0.34223</cdr:x>
      <cdr:y>0.31538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119703" y="1301686"/>
          <a:ext cx="1383546" cy="360024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1">
          <a:schemeClr val="accent2"/>
        </a:lnRef>
        <a:fillRef xmlns:a="http://schemas.openxmlformats.org/drawingml/2006/main" idx="2">
          <a:schemeClr val="accent2"/>
        </a:fillRef>
        <a:effectRef xmlns:a="http://schemas.openxmlformats.org/drawingml/2006/main" idx="1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188 490,5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0.04365</cdr:x>
      <cdr:y>0.11038</cdr:y>
    </cdr:from>
    <cdr:to>
      <cdr:x>0.34035</cdr:x>
      <cdr:y>0.19238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191711" y="581590"/>
          <a:ext cx="1303251" cy="432050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457 908,4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0.69227</cdr:x>
      <cdr:y>0.11687</cdr:y>
    </cdr:from>
    <cdr:to>
      <cdr:x>0.9829</cdr:x>
      <cdr:y>0.19887</cdr:y>
    </cdr:to>
    <cdr:sp macro="" textlink="">
      <cdr:nvSpPr>
        <cdr:cNvPr id="6" name="Прямоугольная выноска 5"/>
        <cdr:cNvSpPr/>
      </cdr:nvSpPr>
      <cdr:spPr>
        <a:xfrm xmlns:a="http://schemas.openxmlformats.org/drawingml/2006/main" rot="5400000">
          <a:off x="3311859" y="219732"/>
          <a:ext cx="432048" cy="1224136"/>
        </a:xfrm>
        <a:prstGeom xmlns:a="http://schemas.openxmlformats.org/drawingml/2006/main" prst="wedgeRectCallout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vert="vert270" anchor="ctr"/>
        <a:lstStyle xmlns:a="http://schemas.openxmlformats.org/drawingml/2006/main"/>
        <a:p xmlns:a="http://schemas.openxmlformats.org/drawingml/2006/main">
          <a:pPr algn="ctr"/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33,1 %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0.43709</cdr:x>
      <cdr:y>0.13771</cdr:y>
    </cdr:from>
    <cdr:to>
      <cdr:x>0.60102</cdr:x>
      <cdr:y>0.64338</cdr:y>
    </cdr:to>
    <cdr:sp macro="" textlink="">
      <cdr:nvSpPr>
        <cdr:cNvPr id="7" name="Двойная стрелка вверх/вниз 6"/>
        <cdr:cNvSpPr/>
      </cdr:nvSpPr>
      <cdr:spPr>
        <a:xfrm xmlns:a="http://schemas.openxmlformats.org/drawingml/2006/main">
          <a:off x="1919903" y="725606"/>
          <a:ext cx="720060" cy="2664331"/>
        </a:xfrm>
        <a:prstGeom xmlns:a="http://schemas.openxmlformats.org/drawingml/2006/main" prst="upDownArrow">
          <a:avLst>
            <a:gd name="adj1" fmla="val 53791"/>
            <a:gd name="adj2" fmla="val 50000"/>
          </a:avLst>
        </a:prstGeom>
      </cdr:spPr>
      <cdr:style>
        <a:lnRef xmlns:a="http://schemas.openxmlformats.org/drawingml/2006/main" idx="2">
          <a:schemeClr val="accent2">
            <a:shade val="50000"/>
          </a:schemeClr>
        </a:lnRef>
        <a:fillRef xmlns:a="http://schemas.openxmlformats.org/drawingml/2006/main" idx="1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vert="vert270" anchor="ctr"/>
        <a:lstStyle xmlns:a="http://schemas.openxmlformats.org/drawingml/2006/main"/>
        <a:p xmlns:a="http://schemas.openxmlformats.org/drawingml/2006/main">
          <a:pPr algn="ctr"/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1 384 406,3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0.82576</cdr:x>
      <cdr:y>0.03896</cdr:y>
    </cdr:from>
    <cdr:to>
      <cdr:x>0.96212</cdr:x>
      <cdr:y>0.09091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7786742" y="214314"/>
          <a:ext cx="1285884" cy="285752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 w="42500" cap="flat" cmpd="sng" algn="ctr">
          <a:solidFill>
            <a:sysClr val="window" lastClr="FFFFFF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1pPr>
          <a:lvl2pPr marL="4572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2pPr>
          <a:lvl3pPr marL="9144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3pPr>
          <a:lvl4pPr marL="13716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4pPr>
          <a:lvl5pPr marL="18288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5pPr>
          <a:lvl6pPr marL="22860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6pPr>
          <a:lvl7pPr marL="27432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7pPr>
          <a:lvl8pPr marL="32004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8pPr>
          <a:lvl9pPr marL="36576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9pPr>
        </a:lstStyle>
        <a:p xmlns:a="http://schemas.openxmlformats.org/drawingml/2006/main">
          <a:pPr algn="ctr"/>
          <a:r>
            <a:rPr lang="ru-RU" sz="2400" dirty="0" smtClean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rPr>
            <a:t>тыс.руб.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0.78788</cdr:x>
      <cdr:y>0.05195</cdr:y>
    </cdr:from>
    <cdr:to>
      <cdr:x>0.96212</cdr:x>
      <cdr:y>0.1039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7429552" y="285752"/>
          <a:ext cx="1643074" cy="285752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 w="42500" cap="flat" cmpd="sng" algn="ctr">
          <a:solidFill>
            <a:sysClr val="window" lastClr="FFFFFF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Tw Cen MT"/>
            </a:defRPr>
          </a:lvl1pPr>
          <a:lvl2pPr marL="457200" indent="0">
            <a:defRPr sz="1100">
              <a:solidFill>
                <a:sysClr val="window" lastClr="FFFFFF"/>
              </a:solidFill>
              <a:latin typeface="Tw Cen MT"/>
            </a:defRPr>
          </a:lvl2pPr>
          <a:lvl3pPr marL="914400" indent="0">
            <a:defRPr sz="1100">
              <a:solidFill>
                <a:sysClr val="window" lastClr="FFFFFF"/>
              </a:solidFill>
              <a:latin typeface="Tw Cen MT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Tw Cen MT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Tw Cen MT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Tw Cen MT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Tw Cen MT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Tw Cen MT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Tw Cen MT"/>
            </a:defRPr>
          </a:lvl9pPr>
        </a:lstStyle>
        <a:p xmlns:a="http://schemas.openxmlformats.org/drawingml/2006/main">
          <a:pPr algn="ctr"/>
          <a:r>
            <a:rPr lang="ru-RU" sz="2400" dirty="0" smtClean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rPr>
            <a:t> тыс.руб.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0.7983</cdr:x>
      <cdr:y>0.03627</cdr:y>
    </cdr:from>
    <cdr:to>
      <cdr:x>0.95455</cdr:x>
      <cdr:y>0.1039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7409765" y="199494"/>
          <a:ext cx="1450342" cy="372029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 w="42500" cap="flat" cmpd="sng" algn="ctr">
          <a:solidFill>
            <a:sysClr val="window" lastClr="FFFFFF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Tw Cen MT"/>
            </a:defRPr>
          </a:lvl1pPr>
          <a:lvl2pPr marL="457200" indent="0">
            <a:defRPr sz="1100">
              <a:solidFill>
                <a:sysClr val="window" lastClr="FFFFFF"/>
              </a:solidFill>
              <a:latin typeface="Tw Cen MT"/>
            </a:defRPr>
          </a:lvl2pPr>
          <a:lvl3pPr marL="914400" indent="0">
            <a:defRPr sz="1100">
              <a:solidFill>
                <a:sysClr val="window" lastClr="FFFFFF"/>
              </a:solidFill>
              <a:latin typeface="Tw Cen MT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Tw Cen MT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Tw Cen MT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Tw Cen MT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Tw Cen MT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Tw Cen MT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Tw Cen MT"/>
            </a:defRPr>
          </a:lvl9pPr>
        </a:lstStyle>
        <a:p xmlns:a="http://schemas.openxmlformats.org/drawingml/2006/main">
          <a:pPr algn="ctr"/>
          <a:r>
            <a:rPr lang="ru-RU" sz="2400" dirty="0" smtClean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rPr>
            <a:t>тыс.руб.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0.82576</cdr:x>
      <cdr:y>0.03896</cdr:y>
    </cdr:from>
    <cdr:to>
      <cdr:x>0.96212</cdr:x>
      <cdr:y>0.09091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7786742" y="214314"/>
          <a:ext cx="1285884" cy="285752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 w="42500" cap="flat" cmpd="sng" algn="ctr">
          <a:solidFill>
            <a:sysClr val="window" lastClr="FFFFFF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1pPr>
          <a:lvl2pPr marL="4572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2pPr>
          <a:lvl3pPr marL="9144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3pPr>
          <a:lvl4pPr marL="13716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4pPr>
          <a:lvl5pPr marL="18288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5pPr>
          <a:lvl6pPr marL="22860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6pPr>
          <a:lvl7pPr marL="27432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7pPr>
          <a:lvl8pPr marL="32004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8pPr>
          <a:lvl9pPr marL="3657600" algn="l" defTabSz="914400" rtl="0" eaLnBrk="1" latinLnBrk="0" hangingPunct="1">
            <a:defRPr sz="1800" kern="1200">
              <a:solidFill>
                <a:sysClr val="window" lastClr="FFFFFF"/>
              </a:solidFill>
              <a:latin typeface="Tw Cen MT"/>
            </a:defRPr>
          </a:lvl9pPr>
        </a:lstStyle>
        <a:p xmlns:a="http://schemas.openxmlformats.org/drawingml/2006/main">
          <a:pPr algn="ctr"/>
          <a:r>
            <a:rPr lang="ru-RU" dirty="0" smtClean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rPr>
            <a:t>тыс.руб</a:t>
          </a:r>
          <a:r>
            <a:rPr lang="ru-RU" sz="2400" dirty="0" smtClean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rPr>
            <a:t>.</a:t>
          </a: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0.07812</cdr:x>
      <cdr:y>0.37334</cdr:y>
    </cdr:from>
    <cdr:to>
      <cdr:x>0.20312</cdr:x>
      <cdr:y>0.48</cdr:y>
    </cdr:to>
    <cdr:sp macro="" textlink="">
      <cdr:nvSpPr>
        <cdr:cNvPr id="6" name="Прямоугольник с двумя скругленными противолежащими углами 5"/>
        <cdr:cNvSpPr/>
      </cdr:nvSpPr>
      <cdr:spPr>
        <a:xfrm xmlns:a="http://schemas.openxmlformats.org/drawingml/2006/main">
          <a:off x="714348" y="2000264"/>
          <a:ext cx="1143008" cy="571504"/>
        </a:xfrm>
        <a:prstGeom xmlns:a="http://schemas.openxmlformats.org/drawingml/2006/main" prst="round2DiagRect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исполнено на 100,6%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0.82813</cdr:x>
      <cdr:y>0.04891</cdr:y>
    </cdr:from>
    <cdr:to>
      <cdr:x>0.96875</cdr:x>
      <cdr:y>0.10326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7572396" y="257164"/>
          <a:ext cx="1285884" cy="285752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 w="42500" cap="flat" cmpd="sng" algn="ctr">
          <a:solidFill>
            <a:sysClr val="window" lastClr="FFFFFF"/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Tw Cen MT"/>
            </a:defRPr>
          </a:lvl1pPr>
          <a:lvl2pPr marL="457200" indent="0">
            <a:defRPr sz="1100">
              <a:solidFill>
                <a:sysClr val="window" lastClr="FFFFFF"/>
              </a:solidFill>
              <a:latin typeface="Tw Cen MT"/>
            </a:defRPr>
          </a:lvl2pPr>
          <a:lvl3pPr marL="914400" indent="0">
            <a:defRPr sz="1100">
              <a:solidFill>
                <a:sysClr val="window" lastClr="FFFFFF"/>
              </a:solidFill>
              <a:latin typeface="Tw Cen MT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Tw Cen MT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Tw Cen MT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Tw Cen MT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Tw Cen MT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Tw Cen MT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Tw Cen MT"/>
            </a:defRPr>
          </a:lvl9pPr>
        </a:lstStyle>
        <a:p xmlns:a="http://schemas.openxmlformats.org/drawingml/2006/main">
          <a:pPr algn="ctr"/>
          <a:r>
            <a:rPr lang="ru-RU" sz="2400" dirty="0" smtClean="0">
              <a:solidFill>
                <a:srgbClr val="D6ECFF">
                  <a:lumMod val="10000"/>
                </a:srgbClr>
              </a:solidFill>
              <a:latin typeface="Times New Roman" pitchFamily="18" charset="0"/>
              <a:cs typeface="Times New Roman" pitchFamily="18" charset="0"/>
            </a:rPr>
            <a:t>тыс.руб.</a:t>
          </a: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0.78947</cdr:x>
      <cdr:y>0.22166</cdr:y>
    </cdr:from>
    <cdr:to>
      <cdr:x>1</cdr:x>
      <cdr:y>0.43338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450516" y="95735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0.53506</cdr:x>
      <cdr:y>0.15052</cdr:y>
    </cdr:from>
    <cdr:to>
      <cdr:x>0.81106</cdr:x>
      <cdr:y>0.33495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415993" y="646474"/>
          <a:ext cx="1246241" cy="792116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1">
          <a:schemeClr val="accent4"/>
        </a:lnRef>
        <a:fillRef xmlns:a="http://schemas.openxmlformats.org/drawingml/2006/main" idx="2">
          <a:schemeClr val="accent4"/>
        </a:fillRef>
        <a:effectRef xmlns:a="http://schemas.openxmlformats.org/drawingml/2006/main" idx="1">
          <a:schemeClr val="accent4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l"/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В том числе</a:t>
          </a:r>
        </a:p>
        <a:p xmlns:a="http://schemas.openxmlformats.org/drawingml/2006/main">
          <a:pPr algn="l"/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106 736,7 тыс. руб.</a:t>
          </a:r>
        </a:p>
        <a:p xmlns:a="http://schemas.openxmlformats.org/drawingml/2006/main">
          <a:pPr algn="l"/>
          <a:r>
            <a:rPr lang="ru-RU" dirty="0">
              <a:latin typeface="Times New Roman" pitchFamily="18" charset="0"/>
              <a:cs typeface="Times New Roman" pitchFamily="18" charset="0"/>
            </a:rPr>
            <a:t>в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ыкуп квартир по</a:t>
          </a:r>
        </a:p>
        <a:p xmlns:a="http://schemas.openxmlformats.org/drawingml/2006/main">
          <a:pPr algn="l"/>
          <a:r>
            <a:rPr lang="ru-RU" dirty="0" smtClean="0">
              <a:latin typeface="Times New Roman" pitchFamily="18" charset="0"/>
              <a:cs typeface="Times New Roman" pitchFamily="18" charset="0"/>
            </a:rPr>
            <a:t>Харьковской 5</a:t>
          </a:r>
          <a:endParaRPr lang="ru-RU" sz="11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2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5879C4D2-AF9D-4DD5-A945-8412D3A41BFD}" type="datetimeFigureOut">
              <a:rPr lang="ru-RU" smtClean="0"/>
              <a:pPr/>
              <a:t>17.05.2018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2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F40F69E1-4401-4295-B4A7-97AA0B0541F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951406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17042F3E-E18E-4637-BCA7-820EBA7B3C8A}" type="datetimeFigureOut">
              <a:rPr lang="ru-RU" smtClean="0"/>
              <a:pPr/>
              <a:t>17.05.2018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8" tIns="46054" rIns="92108" bIns="46054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2108" tIns="46054" rIns="92108" bIns="46054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2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3CC2DBAF-9DF5-42D7-9260-75279AA74E0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33994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853066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УБРАЛИ МЕРОПРИЯТИЕ</a:t>
            </a:r>
            <a:r>
              <a:rPr lang="ru-RU" baseline="0" dirty="0" smtClean="0"/>
              <a:t> «СНИЖЕНИЕ ЗАДОЛЖЕННОСТИ ПО ИМУЩЕСТВЕННЫМ НАЛОГАМ», Т.К. СОГЛАСНО «НОВЫХ» ДАННЫХ НА «МОНИТОРИНГ – ЮГРА» У НАС РОСТ ЗАДОЛЖЕННОСТИ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628209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619383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81132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319501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816222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УПНиА</a:t>
            </a: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20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410950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21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224195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22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204180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23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9825628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24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631821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561796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Программы, и по каждой программе в тексте доклада основные мероприятия по программам </a:t>
            </a:r>
          </a:p>
          <a:p>
            <a:r>
              <a:rPr lang="ru-RU" b="1" strike="sngStrike" dirty="0" smtClean="0">
                <a:solidFill>
                  <a:srgbClr val="FF0000"/>
                </a:solidFill>
              </a:rPr>
              <a:t>ЦЕЛЕВЫЕ ПОКАЗАТЕЛЕЙ  и причины неисполнения</a:t>
            </a:r>
            <a:r>
              <a:rPr lang="ru-RU" b="1" strike="sngStrike" baseline="0" dirty="0" smtClean="0">
                <a:solidFill>
                  <a:srgbClr val="FF0000"/>
                </a:solidFill>
              </a:rPr>
              <a:t> </a:t>
            </a:r>
            <a:r>
              <a:rPr lang="ru-RU" b="1" strike="sngStrike" dirty="0" smtClean="0">
                <a:solidFill>
                  <a:srgbClr val="FF0000"/>
                </a:solidFill>
              </a:rPr>
              <a:t> подробно изложены в Сводном годовом докладе о ходе реализации и оценке эффективности программ города </a:t>
            </a:r>
            <a:r>
              <a:rPr lang="ru-RU" b="1" strike="sngStrike" dirty="0" err="1" smtClean="0">
                <a:solidFill>
                  <a:srgbClr val="FF0000"/>
                </a:solidFill>
              </a:rPr>
              <a:t>Покачи</a:t>
            </a:r>
            <a:r>
              <a:rPr lang="ru-RU" b="1" strike="sngStrike" dirty="0" smtClean="0">
                <a:solidFill>
                  <a:srgbClr val="FF0000"/>
                </a:solidFill>
              </a:rPr>
              <a:t> за 2016 год</a:t>
            </a:r>
          </a:p>
          <a:p>
            <a:r>
              <a:rPr lang="ru-RU" b="1" strike="sngStrike" dirty="0" smtClean="0">
                <a:solidFill>
                  <a:srgbClr val="FF0000"/>
                </a:solidFill>
              </a:rPr>
              <a:t>Постановление администрации города от 28.04.2017 №415</a:t>
            </a:r>
            <a:endParaRPr lang="ru-RU" b="1" strike="sngStrike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25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10624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УПНиА</a:t>
            </a:r>
            <a:r>
              <a:rPr lang="ru-RU" dirty="0" smtClean="0"/>
              <a:t> исп.Крюкова,</a:t>
            </a:r>
            <a:r>
              <a:rPr lang="ru-RU" baseline="0" dirty="0" smtClean="0"/>
              <a:t> готов.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26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072860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27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148147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УПНиА</a:t>
            </a:r>
            <a:r>
              <a:rPr lang="ru-RU" dirty="0" smtClean="0"/>
              <a:t> Крюкова  готово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28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6643035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Гемодиализ, ВУС дополнительные расходные обязательства не связанные с решением вопросов местного значения</a:t>
            </a:r>
          </a:p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29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1576544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30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7212136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31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9855955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33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9945564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34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45371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707415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628173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072346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173959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982063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050486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C2DBAF-9DF5-42D7-9260-75279AA74E07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73818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A1A00-0747-472B-B7E0-C03FF820E750}" type="datetime1">
              <a:rPr lang="ru-RU" smtClean="0"/>
              <a:pPr/>
              <a:t>17.05.2018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6EC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 dirty="0">
              <a:solidFill>
                <a:srgbClr val="D6E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1354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9FB2C-BD36-4555-8B8C-D5FBF1829DD7}" type="datetime1">
              <a:rPr lang="ru-RU" smtClean="0">
                <a:solidFill>
                  <a:srgbClr val="4E5B6F"/>
                </a:solidFill>
              </a:rPr>
              <a:pPr/>
              <a:t>17.05.2018</a:t>
            </a:fld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25231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6D322-6F5F-4601-AA18-8F3A1A1E10F2}" type="datetime1">
              <a:rPr lang="ru-RU" smtClean="0">
                <a:solidFill>
                  <a:srgbClr val="4E5B6F"/>
                </a:solidFill>
              </a:rPr>
              <a:pPr/>
              <a:t>17.05.2018</a:t>
            </a:fld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99417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7A0A0-F954-4256-96F1-A3447A16D020}" type="datetime1">
              <a:rPr lang="ru-RU" smtClean="0">
                <a:solidFill>
                  <a:srgbClr val="4E5B6F"/>
                </a:solidFill>
              </a:rPr>
              <a:pPr/>
              <a:t>17.05.2018</a:t>
            </a:fld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75273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98379-2BFC-4EDB-9179-AAAF3A156797}" type="datetime1">
              <a:rPr lang="ru-RU" smtClean="0">
                <a:solidFill>
                  <a:srgbClr val="4E5B6F"/>
                </a:solidFill>
              </a:rPr>
              <a:pPr/>
              <a:t>17.05.2018</a:t>
            </a:fld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10318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D2AE8-5793-4778-8A9F-EDAC98D628AC}" type="datetime1">
              <a:rPr lang="ru-RU" smtClean="0">
                <a:solidFill>
                  <a:srgbClr val="4E5B6F"/>
                </a:solidFill>
              </a:rPr>
              <a:pPr/>
              <a:t>17.05.2018</a:t>
            </a:fld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58344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1DB51-DD54-4BD0-9B76-BB7B0C518EC0}" type="datetime1">
              <a:rPr lang="ru-RU" smtClean="0">
                <a:solidFill>
                  <a:srgbClr val="4E5B6F"/>
                </a:solidFill>
              </a:rPr>
              <a:pPr/>
              <a:t>17.05.2018</a:t>
            </a:fld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5713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E02AA-968F-42A5-813D-89659D70DDDA}" type="datetime1">
              <a:rPr lang="ru-RU" smtClean="0">
                <a:solidFill>
                  <a:srgbClr val="4E5B6F"/>
                </a:solidFill>
              </a:rPr>
              <a:pPr/>
              <a:t>17.05.2018</a:t>
            </a:fld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10370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EE4E7-180E-40D6-9C6B-D44F0827128B}" type="datetime1">
              <a:rPr lang="ru-RU" smtClean="0">
                <a:solidFill>
                  <a:srgbClr val="4E5B6F"/>
                </a:solidFill>
              </a:rPr>
              <a:pPr/>
              <a:t>17.05.2018</a:t>
            </a:fld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4E5B6F"/>
                </a:solidFill>
              </a:rPr>
              <a:pPr/>
              <a:t>‹#›</a:t>
            </a:fld>
            <a:endParaRPr lang="ru-RU" dirty="0">
              <a:solidFill>
                <a:srgbClr val="4E5B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4061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EEC11-E2BC-4D5C-A353-C36215E3D6B5}" type="datetime1">
              <a:rPr lang="ru-RU" smtClean="0">
                <a:solidFill>
                  <a:srgbClr val="4E5B6F"/>
                </a:solidFill>
              </a:rPr>
              <a:pPr/>
              <a:t>17.05.2018</a:t>
            </a:fld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62874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CDEB5-EBAB-4386-A0D8-54B2B748CB96}" type="datetime1">
              <a:rPr lang="ru-RU" smtClean="0">
                <a:solidFill>
                  <a:srgbClr val="4E5B6F"/>
                </a:solidFill>
              </a:rPr>
              <a:pPr/>
              <a:t>17.05.2018</a:t>
            </a:fld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72413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D75A4-A3BB-4F80-9C14-D22F6F81B44F}" type="datetime1">
              <a:rPr lang="ru-RU" smtClean="0">
                <a:solidFill>
                  <a:srgbClr val="4E5B6F"/>
                </a:solidFill>
              </a:rPr>
              <a:pPr/>
              <a:t>17.05.2018</a:t>
            </a:fld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srgbClr val="4E5B6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38665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7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8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.emf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3.png"/><Relationship Id="rId9" Type="http://schemas.microsoft.com/office/2007/relationships/diagramDrawing" Target="../diagrams/drawing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11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12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13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e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1.emf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3.png"/><Relationship Id="rId9" Type="http://schemas.microsoft.com/office/2007/relationships/diagramDrawing" Target="../diagrams/drawing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1.emf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3.png"/><Relationship Id="rId9" Type="http://schemas.microsoft.com/office/2007/relationships/diagramDrawing" Target="../diagrams/drawing3.xml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13" Type="http://schemas.openxmlformats.org/officeDocument/2006/relationships/diagramColors" Target="../diagrams/colors5.xml"/><Relationship Id="rId3" Type="http://schemas.openxmlformats.org/officeDocument/2006/relationships/image" Target="../media/image1.emf"/><Relationship Id="rId7" Type="http://schemas.openxmlformats.org/officeDocument/2006/relationships/diagramColors" Target="../diagrams/colors4.xml"/><Relationship Id="rId12" Type="http://schemas.openxmlformats.org/officeDocument/2006/relationships/diagramQuickStyle" Target="../diagrams/quickStyle5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4.xml"/><Relationship Id="rId11" Type="http://schemas.openxmlformats.org/officeDocument/2006/relationships/diagramLayout" Target="../diagrams/layout5.xml"/><Relationship Id="rId5" Type="http://schemas.openxmlformats.org/officeDocument/2006/relationships/diagramLayout" Target="../diagrams/layout4.xml"/><Relationship Id="rId10" Type="http://schemas.openxmlformats.org/officeDocument/2006/relationships/diagramData" Target="../diagrams/data5.xml"/><Relationship Id="rId4" Type="http://schemas.openxmlformats.org/officeDocument/2006/relationships/diagramData" Target="../diagrams/data4.xml"/><Relationship Id="rId9" Type="http://schemas.openxmlformats.org/officeDocument/2006/relationships/image" Target="../media/image3.png"/><Relationship Id="rId14" Type="http://schemas.microsoft.com/office/2007/relationships/diagramDrawing" Target="../diagrams/drawing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14.xml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15.xml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6.xml"/><Relationship Id="rId3" Type="http://schemas.openxmlformats.org/officeDocument/2006/relationships/image" Target="../media/image1.emf"/><Relationship Id="rId7" Type="http://schemas.openxmlformats.org/officeDocument/2006/relationships/diagramQuickStyle" Target="../diagrams/quickStyle6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6.xml"/><Relationship Id="rId5" Type="http://schemas.openxmlformats.org/officeDocument/2006/relationships/diagramData" Target="../diagrams/data6.xml"/><Relationship Id="rId4" Type="http://schemas.openxmlformats.org/officeDocument/2006/relationships/image" Target="../media/image3.png"/><Relationship Id="rId9" Type="http://schemas.microsoft.com/office/2007/relationships/diagramDrawing" Target="../diagrams/drawing6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7.xml"/><Relationship Id="rId3" Type="http://schemas.openxmlformats.org/officeDocument/2006/relationships/image" Target="../media/image1.emf"/><Relationship Id="rId7" Type="http://schemas.openxmlformats.org/officeDocument/2006/relationships/diagramQuickStyle" Target="../diagrams/quickStyle7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7.xml"/><Relationship Id="rId5" Type="http://schemas.openxmlformats.org/officeDocument/2006/relationships/diagramData" Target="../diagrams/data7.xml"/><Relationship Id="rId4" Type="http://schemas.openxmlformats.org/officeDocument/2006/relationships/image" Target="../media/image3.png"/><Relationship Id="rId9" Type="http://schemas.microsoft.com/office/2007/relationships/diagramDrawing" Target="../diagrams/drawing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6" Type="http://schemas.openxmlformats.org/officeDocument/2006/relationships/chart" Target="../charts/chart17.xml"/><Relationship Id="rId5" Type="http://schemas.openxmlformats.org/officeDocument/2006/relationships/chart" Target="../charts/chart16.xml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8.xml"/><Relationship Id="rId3" Type="http://schemas.openxmlformats.org/officeDocument/2006/relationships/image" Target="../media/image1.emf"/><Relationship Id="rId7" Type="http://schemas.openxmlformats.org/officeDocument/2006/relationships/diagramQuickStyle" Target="../diagrams/quickStyle8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8.xml"/><Relationship Id="rId5" Type="http://schemas.openxmlformats.org/officeDocument/2006/relationships/diagramData" Target="../diagrams/data8.xml"/><Relationship Id="rId4" Type="http://schemas.openxmlformats.org/officeDocument/2006/relationships/image" Target="../media/image3.png"/><Relationship Id="rId9" Type="http://schemas.microsoft.com/office/2007/relationships/diagramDrawing" Target="../diagrams/drawing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9.xml"/><Relationship Id="rId3" Type="http://schemas.openxmlformats.org/officeDocument/2006/relationships/image" Target="../media/image1.emf"/><Relationship Id="rId7" Type="http://schemas.openxmlformats.org/officeDocument/2006/relationships/diagramQuickStyle" Target="../diagrams/quickStyle9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9.xml"/><Relationship Id="rId5" Type="http://schemas.openxmlformats.org/officeDocument/2006/relationships/diagramData" Target="../diagrams/data9.xml"/><Relationship Id="rId4" Type="http://schemas.openxmlformats.org/officeDocument/2006/relationships/image" Target="../media/image3.png"/><Relationship Id="rId9" Type="http://schemas.microsoft.com/office/2007/relationships/diagramDrawing" Target="../diagrams/drawing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3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4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5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6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180" y="0"/>
            <a:ext cx="912882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5180" y="1556792"/>
            <a:ext cx="9113640" cy="352839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C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</a:t>
            </a:r>
            <a:br>
              <a:rPr lang="ru-RU" b="1" dirty="0" smtClean="0">
                <a:solidFill>
                  <a:srgbClr val="CC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C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ИСПОЛНЕНИИ БЮДЖЕТА</a:t>
            </a:r>
            <a:br>
              <a:rPr lang="ru-RU" b="1" dirty="0" smtClean="0">
                <a:solidFill>
                  <a:srgbClr val="CC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C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ПОКАЧИ</a:t>
            </a:r>
            <a:br>
              <a:rPr lang="ru-RU" b="1" dirty="0" smtClean="0">
                <a:solidFill>
                  <a:srgbClr val="CC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C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2017 ГОД</a:t>
            </a:r>
            <a:endParaRPr lang="ru-RU" b="1" dirty="0">
              <a:solidFill>
                <a:srgbClr val="CC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</a:t>
            </a:fld>
            <a:endParaRPr lang="ru-RU" dirty="0"/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4294967295"/>
          </p:nvPr>
        </p:nvSpPr>
        <p:spPr>
          <a:xfrm>
            <a:off x="2743200" y="4437063"/>
            <a:ext cx="6400800" cy="1752600"/>
          </a:xfrm>
        </p:spPr>
        <p:txBody>
          <a:bodyPr anchor="b">
            <a:normAutofit/>
          </a:bodyPr>
          <a:lstStyle/>
          <a:p>
            <a:pPr marL="0" indent="0" algn="r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Администрация города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Покачи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17мая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года</a:t>
            </a:r>
          </a:p>
          <a:p>
            <a:pPr algn="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360" y="6453335"/>
            <a:ext cx="9113640" cy="372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79527" y="6896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5675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Анализ исполнения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безвозмездных поступлений в 2017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году, в тыс.руб.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10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80" y="6356350"/>
            <a:ext cx="911364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918613466"/>
              </p:ext>
            </p:extLst>
          </p:nvPr>
        </p:nvGraphicFramePr>
        <p:xfrm>
          <a:off x="15180" y="1119218"/>
          <a:ext cx="9021316" cy="56228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904647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Динамика безвозмездных поступлений от других бюджетов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11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80" y="6356350"/>
            <a:ext cx="911364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Содержимое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41775716"/>
              </p:ext>
            </p:extLst>
          </p:nvPr>
        </p:nvGraphicFramePr>
        <p:xfrm>
          <a:off x="-29453" y="1095165"/>
          <a:ext cx="9281973" cy="57628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715930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chart seriesIdx="3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graphicEl>
                                              <a:chart seriesIdx="3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>
                                            <p:graphicEl>
                                              <a:chart seriesIdx="2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>
                                            <p:graphicEl>
                                              <a:chart seriesIdx="3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">
                                            <p:graphicEl>
                                              <a:chart seriesIdx="2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">
                                            <p:graphicEl>
                                              <a:chart seriesIdx="3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El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3"/>
            <a:ext cx="8320434" cy="101379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Прочие безвозмездные поступления </a:t>
            </a:r>
            <a:r>
              <a:rPr lang="ru-RU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году, </a:t>
            </a:r>
            <a:endParaRPr lang="ru-RU" sz="27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7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7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12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80" y="6607174"/>
            <a:ext cx="911364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606398895"/>
              </p:ext>
            </p:extLst>
          </p:nvPr>
        </p:nvGraphicFramePr>
        <p:xfrm>
          <a:off x="179513" y="1174322"/>
          <a:ext cx="8640960" cy="2439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Содержимое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415724547"/>
              </p:ext>
            </p:extLst>
          </p:nvPr>
        </p:nvGraphicFramePr>
        <p:xfrm>
          <a:off x="179512" y="3942878"/>
          <a:ext cx="8784976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5180" y="796063"/>
            <a:ext cx="25405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Анализ исполнения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3" y="3613666"/>
            <a:ext cx="26642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Динамика поступлений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08176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3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graphicEl>
                                              <a:chart seriesIdx="3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3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>
                                            <p:graphicEl>
                                              <a:chart seriesIdx="3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category"/>
        </p:bldSub>
      </p:bldGraphic>
      <p:bldGraphic spid="8" grpId="0">
        <p:bldSub>
          <a:bldChart bld="categoryEl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4" y="-57119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Направление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исполнения прочих безвозмездных поступлений в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году, в </a:t>
            </a:r>
            <a:r>
              <a:rPr lang="ru-RU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13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80" y="6607174"/>
            <a:ext cx="911364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87509695"/>
              </p:ext>
            </p:extLst>
          </p:nvPr>
        </p:nvGraphicFramePr>
        <p:xfrm>
          <a:off x="179512" y="980728"/>
          <a:ext cx="8784976" cy="56264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72630"/>
                <a:gridCol w="1742475"/>
                <a:gridCol w="1669871"/>
              </a:tblGrid>
              <a:tr h="87949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цели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Уточненный план 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Фактическое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исполнение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61975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Благотворительная помощь ООО "ЛУКОЙЛ-Западная Сибирь" приобретение и установка бюста буровому мастеру 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Мелик-Карамову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 решению Правления (протокол №6 от 26.05.2017)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500 000,00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500 000,00</a:t>
                      </a:r>
                    </a:p>
                  </a:txBody>
                  <a:tcPr marL="9525" marR="9525" marT="9525" marB="0" anchor="b"/>
                </a:tc>
              </a:tr>
              <a:tr h="28750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Именные премии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44 400,00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44 400,00</a:t>
                      </a:r>
                    </a:p>
                  </a:txBody>
                  <a:tcPr marL="9525" marR="9525" marT="9525" marB="0" anchor="b"/>
                </a:tc>
              </a:tr>
              <a:tr h="29204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Проектирование и строительство объекта "Сквер"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33 000 000,00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33 000 000,00</a:t>
                      </a:r>
                    </a:p>
                  </a:txBody>
                  <a:tcPr marL="9525" marR="9525" marT="9525" marB="0" anchor="b"/>
                </a:tc>
              </a:tr>
              <a:tr h="29204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Покраска фасадов многоэтажных жилых домов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50 000 000,00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50 000 000,00</a:t>
                      </a:r>
                    </a:p>
                  </a:txBody>
                  <a:tcPr marL="9525" marR="9525" marT="9525" marB="0" anchor="b"/>
                </a:tc>
              </a:tr>
              <a:tr h="42914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Благотворительная помощь АО "РИТЭК-ЛУКОЙЛ" приобретение и установка скульптурной композиции "Соболиная семейка"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3 887 000,00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3 887 000,00</a:t>
                      </a:r>
                    </a:p>
                  </a:txBody>
                  <a:tcPr marL="9525" marR="9525" marT="9525" marB="0" anchor="b"/>
                </a:tc>
              </a:tr>
              <a:tr h="45195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Благотворительная помощь ООО "ЛУКОЙЛ-Западная Сибирь" для нанесения художественной картины на фасаде жилого дома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481 440,00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481 440,00</a:t>
                      </a:r>
                    </a:p>
                  </a:txBody>
                  <a:tcPr marL="9525" marR="9525" marT="9525" marB="0" anchor="b"/>
                </a:tc>
              </a:tr>
              <a:tr h="23986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Средства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родителей для оплаты проезда в летний лагерь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1 295 200,00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1 295 200,00</a:t>
                      </a:r>
                    </a:p>
                  </a:txBody>
                  <a:tcPr marL="9525" marR="9525" marT="9525" marB="0" anchor="b"/>
                </a:tc>
              </a:tr>
              <a:tr h="21363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Благотворительная помощь на проведение мероприятий ко Дню Победы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60 000,00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60 000,00</a:t>
                      </a:r>
                    </a:p>
                  </a:txBody>
                  <a:tcPr marL="9525" marR="9525" marT="9525" marB="0" anchor="b"/>
                </a:tc>
              </a:tr>
              <a:tr h="42573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Благотворительная помощь на проведение мероприятий посвященных празднованию Дня города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100 000,00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100 000,00</a:t>
                      </a:r>
                    </a:p>
                  </a:txBody>
                  <a:tcPr marL="9525" marR="9525" marT="9525" marB="0" anchor="b"/>
                </a:tc>
              </a:tr>
              <a:tr h="51325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Добровольные перечисления (пожертвования) на мероприятия по благоустройству города Покачи (в том числе покраска домов).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67 110,00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67 110,00</a:t>
                      </a:r>
                    </a:p>
                  </a:txBody>
                  <a:tcPr marL="9525" marR="9525" marT="9525" marB="0" anchor="b"/>
                </a:tc>
              </a:tr>
              <a:tr h="41669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Целевые средства на выполнение наказов избирателей депутатам Думы Тюменской области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1 078 750,00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1 078 750,00</a:t>
                      </a:r>
                    </a:p>
                  </a:txBody>
                  <a:tcPr marL="9525" marR="9525" marT="9525" marB="0" anchor="b"/>
                </a:tc>
              </a:tr>
              <a:tr h="56531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Благотворительная помощь от ОАО "ЮТЭК-</a:t>
                      </a: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" на изготовление и установку скульптурной композиции "Дети и голуби"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3 900 000,00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3 900 000,00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89607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2232" y="-33485"/>
            <a:ext cx="8320434" cy="115270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результаты мероприятий по мобилизации доходов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14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80" y="6356350"/>
            <a:ext cx="911364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839012614"/>
              </p:ext>
            </p:extLst>
          </p:nvPr>
        </p:nvGraphicFramePr>
        <p:xfrm>
          <a:off x="39736" y="1119219"/>
          <a:ext cx="9089083" cy="5622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" name="Скругленный прямоугольник 1"/>
          <p:cNvSpPr/>
          <p:nvPr/>
        </p:nvSpPr>
        <p:spPr>
          <a:xfrm>
            <a:off x="22435" y="3849261"/>
            <a:ext cx="1527573" cy="2892107"/>
          </a:xfrm>
          <a:prstGeom prst="roundRect">
            <a:avLst/>
          </a:prstGeom>
          <a:solidFill>
            <a:srgbClr val="7A5595"/>
          </a:solidFill>
          <a:ln>
            <a:solidFill>
              <a:srgbClr val="7A55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475,1 тыс. руб.</a:t>
            </a:r>
          </a:p>
          <a:p>
            <a:pPr algn="ctr"/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639,2 тыс. руб.</a:t>
            </a:r>
          </a:p>
          <a:p>
            <a:pPr algn="ctr"/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240,0 тыс. руб.</a:t>
            </a:r>
          </a:p>
          <a:p>
            <a:pPr algn="ctr"/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482,6 тыс. руб.</a:t>
            </a: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491,2 тыс. руб.</a:t>
            </a:r>
          </a:p>
          <a:p>
            <a:pPr algn="ctr"/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1 540,4 тыс. руб.</a:t>
            </a:r>
          </a:p>
          <a:p>
            <a:pPr algn="ctr"/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3 130,4 тыс. руб.</a:t>
            </a: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609,9 тыс. руб.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619671" y="3737751"/>
            <a:ext cx="7396261" cy="3003617"/>
          </a:xfrm>
          <a:prstGeom prst="roundRect">
            <a:avLst/>
          </a:prstGeom>
          <a:solidFill>
            <a:srgbClr val="E0D9E7"/>
          </a:solidFill>
          <a:ln>
            <a:solidFill>
              <a:srgbClr val="E0D9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поступления налоговых доходов в бюджет города Покачи от деятельности субъектов малого и среднего предпринимательства – получателей мер поддержки;</a:t>
            </a:r>
          </a:p>
          <a:p>
            <a:pPr algn="just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увеличение поступлений прочих доходов от использования имущества, в связи с увеличением платы за пользование жилым помещением для нанимателей;</a:t>
            </a:r>
          </a:p>
          <a:p>
            <a:pPr algn="just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поступления доходов от имущества, переданного в аренду, за счет выявленного и включенного дополнительно в перечень муниципального имущества, предназначенного для передачи в аренду;</a:t>
            </a:r>
          </a:p>
          <a:p>
            <a:pPr algn="just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погашение дебиторской задолженности по неналоговым платежам в досудебном порядке;</a:t>
            </a:r>
          </a:p>
          <a:p>
            <a:pPr algn="just"/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поступления доходов от продажи земельных участков, находящихся в муниципальной собственности;</a:t>
            </a:r>
          </a:p>
          <a:p>
            <a:pPr algn="just"/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снижение суммы общей задолженности (недоимки) по имущественным налогам на 1 декабря 2017 года к 1 декабря предшествующего года ;</a:t>
            </a:r>
          </a:p>
          <a:p>
            <a:pPr marL="171450" indent="-171450" algn="just">
              <a:buFontTx/>
              <a:buChar char="-"/>
            </a:pP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 </a:t>
            </a: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приватизации муниципального имущества на 2017 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год;</a:t>
            </a:r>
          </a:p>
          <a:p>
            <a:pPr marL="171450" indent="-171450" algn="just">
              <a:buFontTx/>
              <a:buChar char="-"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поступлений сумм в возмещение вреда от юридических и физических лиц, за движение по автомобильным дорогам транспортных средств, осуществляющих перевозки опасных, тяжеловесных и (или) крупногабаритных 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грузов.</a:t>
            </a:r>
          </a:p>
          <a:p>
            <a:pPr algn="just"/>
            <a:endParaRPr lang="ru-RU" sz="1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Tx/>
              <a:buChar char="-"/>
            </a:pP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781611" y="3540510"/>
            <a:ext cx="0" cy="308751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339225" y="3587794"/>
            <a:ext cx="0" cy="308751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60532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2" grpId="0" animBg="1"/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11783" y="22048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</a:t>
            </a: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15</a:t>
            </a:fld>
            <a:endParaRPr lang="ru-RU" dirty="0"/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71937" y="188640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8161" b="29268"/>
          <a:stretch/>
        </p:blipFill>
        <p:spPr bwMode="auto">
          <a:xfrm>
            <a:off x="0" y="6453336"/>
            <a:ext cx="4932040" cy="4046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8161" b="29268"/>
          <a:stretch/>
        </p:blipFill>
        <p:spPr bwMode="auto">
          <a:xfrm>
            <a:off x="4283968" y="6453336"/>
            <a:ext cx="4860032" cy="4046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211581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Изменение расходной части бюджета города Покачи в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году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16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80" y="6607174"/>
            <a:ext cx="911364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Содержимое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272321095"/>
              </p:ext>
            </p:extLst>
          </p:nvPr>
        </p:nvGraphicFramePr>
        <p:xfrm>
          <a:off x="0" y="1095165"/>
          <a:ext cx="9144000" cy="543018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835696"/>
                <a:gridCol w="1869179"/>
                <a:gridCol w="1443189"/>
                <a:gridCol w="1473443"/>
                <a:gridCol w="1576558"/>
                <a:gridCol w="945935"/>
              </a:tblGrid>
              <a:tr h="112217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Первоначальный план,               </a:t>
                      </a:r>
                      <a:r>
                        <a:rPr lang="ru-RU" sz="16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endParaRPr lang="ru-RU" sz="1600" u="sng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изменений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план, </a:t>
                      </a:r>
                      <a:r>
                        <a:rPr lang="ru-RU" sz="16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endParaRPr lang="ru-RU" sz="1600" u="sng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Фактическое исполнение,  </a:t>
                      </a:r>
                      <a:r>
                        <a:rPr lang="ru-RU" sz="16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endParaRPr lang="ru-RU" sz="1600" u="sng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испол-нения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01675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всего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1 205 539,5</a:t>
                      </a:r>
                      <a:endParaRPr kumimoji="0" lang="ru-RU" sz="18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800" b="0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+181 417,2</a:t>
                      </a:r>
                      <a:endParaRPr kumimoji="0" lang="ru-RU" sz="1800" b="0" i="0" u="none" strike="noStrike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1 386 956,7</a:t>
                      </a:r>
                      <a:endParaRPr kumimoji="0" lang="ru-RU" sz="18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1 365 587,5</a:t>
                      </a:r>
                      <a:endParaRPr kumimoji="0" lang="ru-RU" sz="18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98,46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1703163">
                <a:tc>
                  <a:txBody>
                    <a:bodyPr/>
                    <a:lstStyle/>
                    <a:p>
                      <a:pPr algn="l" fontAlgn="b"/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Расходы, направляемые на исполнение полномочий по вопросам местного значения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745 665,7</a:t>
                      </a:r>
                      <a:endParaRPr kumimoji="0" lang="ru-RU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800" b="0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+183 381,70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929 047,4</a:t>
                      </a:r>
                      <a:endParaRPr kumimoji="0" lang="ru-RU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908 150,3</a:t>
                      </a:r>
                      <a:endParaRPr kumimoji="0" lang="ru-RU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97,75</a:t>
                      </a:r>
                      <a:endParaRPr lang="ru-RU" sz="1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17031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Расходы для осуществления переданных полномочий, осуществляемые за счет субвенций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459 873,8</a:t>
                      </a:r>
                      <a:endParaRPr kumimoji="0" lang="ru-RU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800" b="0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-1 964,5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457 909,3</a:t>
                      </a:r>
                      <a:endParaRPr kumimoji="0" lang="ru-RU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ru-RU" sz="18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457 437,2</a:t>
                      </a:r>
                      <a:endParaRPr kumimoji="0" lang="ru-RU" sz="1800" b="0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99,90</a:t>
                      </a:r>
                      <a:endParaRPr lang="ru-RU" sz="18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616751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Ведомственная структура расходов бюджета города Покачи в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2017 году, тыс.руб.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17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Содержимое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675809761"/>
              </p:ext>
            </p:extLst>
          </p:nvPr>
        </p:nvGraphicFramePr>
        <p:xfrm>
          <a:off x="53753" y="1085753"/>
          <a:ext cx="9036494" cy="54395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340208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экономической классификации в 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году, тыс.руб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18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80" y="6607174"/>
            <a:ext cx="911364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Содержимое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153733350"/>
              </p:ext>
            </p:extLst>
          </p:nvPr>
        </p:nvGraphicFramePr>
        <p:xfrm>
          <a:off x="107504" y="1196753"/>
          <a:ext cx="8928992" cy="54104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966781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6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Расходы автономных учреждений по </a:t>
            </a: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экономической классификации в  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году, тыс.руб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19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80" y="6607174"/>
            <a:ext cx="911364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Содержимое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670097687"/>
              </p:ext>
            </p:extLst>
          </p:nvPr>
        </p:nvGraphicFramePr>
        <p:xfrm>
          <a:off x="107504" y="1196753"/>
          <a:ext cx="8928992" cy="54104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074847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характеристики бюджета города Покачи  и их изменение в 2017 году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33396438"/>
              </p:ext>
            </p:extLst>
          </p:nvPr>
        </p:nvGraphicFramePr>
        <p:xfrm>
          <a:off x="12550" y="2944640"/>
          <a:ext cx="9118900" cy="36527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9725"/>
                <a:gridCol w="2279725"/>
                <a:gridCol w="2279725"/>
                <a:gridCol w="2279725"/>
              </a:tblGrid>
              <a:tr h="841997">
                <a:tc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Доходы,</a:t>
                      </a:r>
                    </a:p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тыс.рублей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Расходы,</a:t>
                      </a:r>
                    </a:p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тыс.рублей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Дефицит(-), профицит(+)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02910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Первоначальные</a:t>
                      </a:r>
                      <a:r>
                        <a:rPr lang="ru-RU" sz="20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характеристики бюджета</a:t>
                      </a:r>
                      <a:endParaRPr lang="ru-RU" sz="20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1 198 729,5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1 205 539,5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-6 810,0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/>
                </a:tc>
              </a:tr>
              <a:tr h="102910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Уточненные</a:t>
                      </a:r>
                      <a:r>
                        <a:rPr lang="ru-RU" sz="20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характеристики бюджета</a:t>
                      </a:r>
                      <a:endParaRPr lang="ru-RU" sz="2000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1 397 671,0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1 386 956,7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10 714,3</a:t>
                      </a:r>
                    </a:p>
                  </a:txBody>
                  <a:tcPr anchor="b"/>
                </a:tc>
              </a:tr>
              <a:tr h="7524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Изменения за</a:t>
                      </a:r>
                      <a:r>
                        <a:rPr lang="ru-RU" sz="2000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год</a:t>
                      </a:r>
                      <a:r>
                        <a:rPr lang="ru-RU" sz="20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(+;-)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+198 941,5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+181 417,2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+17 524,3</a:t>
                      </a:r>
                      <a:endParaRPr lang="ru-RU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b"/>
                </a:tc>
              </a:tr>
            </a:tbl>
          </a:graphicData>
        </a:graphic>
      </p:graphicFrame>
      <p:sp>
        <p:nvSpPr>
          <p:cNvPr id="12" name="Текст 5"/>
          <p:cNvSpPr txBox="1">
            <a:spLocks/>
          </p:cNvSpPr>
          <p:nvPr/>
        </p:nvSpPr>
        <p:spPr>
          <a:xfrm>
            <a:off x="7590" y="1095165"/>
            <a:ext cx="9128820" cy="1757771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5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Принят 15 декабря 2016 года</a:t>
            </a:r>
          </a:p>
          <a:p>
            <a:pPr marL="0" indent="0" algn="ctr">
              <a:buNone/>
            </a:pPr>
            <a:r>
              <a:rPr lang="ru-RU" sz="25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решением Думы города </a:t>
            </a:r>
            <a:r>
              <a:rPr lang="ru-RU" sz="25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Покачи</a:t>
            </a:r>
            <a:r>
              <a:rPr lang="ru-RU" sz="25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№ 143 «О бюджете города </a:t>
            </a:r>
            <a:r>
              <a:rPr lang="ru-RU" sz="25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Покачи</a:t>
            </a:r>
            <a:r>
              <a:rPr lang="ru-RU" sz="25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2017 </a:t>
            </a:r>
            <a:r>
              <a:rPr lang="ru-RU" sz="25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год и на плановый период 2018 и 2019 годов». </a:t>
            </a:r>
          </a:p>
          <a:p>
            <a:pPr marL="0" indent="0" algn="ctr">
              <a:buNone/>
            </a:pPr>
            <a:r>
              <a:rPr lang="ru-RU" sz="25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Изменения вносились 6 раз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80" y="6597352"/>
            <a:ext cx="9113640" cy="260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51742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248426" cy="10858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Мероприятия по оптимизации расходов в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году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20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80" y="6607174"/>
            <a:ext cx="911364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Текст 12"/>
          <p:cNvSpPr txBox="1">
            <a:spLocks/>
          </p:cNvSpPr>
          <p:nvPr/>
        </p:nvSpPr>
        <p:spPr>
          <a:xfrm>
            <a:off x="1" y="1095165"/>
            <a:ext cx="2339751" cy="551200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  <a:shade val="30000"/>
                  <a:satMod val="115000"/>
                </a:schemeClr>
              </a:gs>
              <a:gs pos="50000">
                <a:schemeClr val="tx2">
                  <a:lumMod val="75000"/>
                  <a:shade val="67500"/>
                  <a:satMod val="115000"/>
                </a:schemeClr>
              </a:gs>
              <a:gs pos="100000">
                <a:schemeClr val="tx2">
                  <a:lumMod val="7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Бюджетный эффект, полученный в результате реализации мероприятий, направленных муниципальным образованием на оптимизацию расходов бюджета в 2017 году составил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165 млн. 231,7 тыс.рублей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478321654"/>
              </p:ext>
            </p:extLst>
          </p:nvPr>
        </p:nvGraphicFramePr>
        <p:xfrm>
          <a:off x="2339752" y="1113856"/>
          <a:ext cx="6651848" cy="5411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xmlns="" val="16324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BDC174E-780C-4044-BBFC-BE5048517A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>
                                            <p:graphicEl>
                                              <a:dgm id="{BBDC174E-780C-4044-BBFC-BE5048517A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8D2AC8F-C3EA-452A-8A0E-42AD9470C7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">
                                            <p:graphicEl>
                                              <a:dgm id="{C8D2AC8F-C3EA-452A-8A0E-42AD9470C7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1331DC1-3797-4735-9152-650F3BE4CF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>
                                            <p:graphicEl>
                                              <a:dgm id="{21331DC1-3797-4735-9152-650F3BE4CF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42AC896-8044-4711-AFF7-D09AFD412C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">
                                            <p:graphicEl>
                                              <a:dgm id="{142AC896-8044-4711-AFF7-D09AFD412CD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D947784-3690-4AC2-B275-08643649CD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">
                                            <p:graphicEl>
                                              <a:dgm id="{2D947784-3690-4AC2-B275-08643649CD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2DF3781-3851-448D-BE45-F3AE334E78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">
                                            <p:graphicEl>
                                              <a:dgm id="{62DF3781-3851-448D-BE45-F3AE334E78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6913B5E-CD0E-4AED-9BB1-26F7C5549F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7">
                                            <p:graphicEl>
                                              <a:dgm id="{D6913B5E-CD0E-4AED-9BB1-26F7C5549F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DBEF198-7FAF-4A44-A618-3C40A6EAA8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7">
                                            <p:graphicEl>
                                              <a:dgm id="{6DBEF198-7FAF-4A44-A618-3C40A6EAA8E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265D8E2-A31A-4866-B600-C65E437A93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7">
                                            <p:graphicEl>
                                              <a:dgm id="{8265D8E2-A31A-4866-B600-C65E437A93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23B8325-C333-4F49-9E17-FAF59A63CE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7">
                                            <p:graphicEl>
                                              <a:dgm id="{E23B8325-C333-4F49-9E17-FAF59A63CE3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796E35F-C21D-41BB-9F93-4BF7FDA5FD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7">
                                            <p:graphicEl>
                                              <a:dgm id="{0796E35F-C21D-41BB-9F93-4BF7FDA5FD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4338C7D-2A61-42EC-B283-A25777D228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7">
                                            <p:graphicEl>
                                              <a:dgm id="{04338C7D-2A61-42EC-B283-A25777D228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C1F30B6-A2F2-48B3-8467-58A6AA11B3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7">
                                            <p:graphicEl>
                                              <a:dgm id="{7C1F30B6-A2F2-48B3-8467-58A6AA11B3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0110F1D-F6DC-49E3-A413-8BD4F132D8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7">
                                            <p:graphicEl>
                                              <a:dgm id="{60110F1D-F6DC-49E3-A413-8BD4F132D8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327B909-A576-453D-9CD3-F475427F11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7">
                                            <p:graphicEl>
                                              <a:dgm id="{2327B909-A576-453D-9CD3-F475427F11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Graphic spid="7" grpId="0">
        <p:bldSub>
          <a:bldDgm bld="one"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Использование средств</a:t>
            </a:r>
            <a:b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резервного фонда в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году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21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xmlns="" val="646672902"/>
              </p:ext>
            </p:extLst>
          </p:nvPr>
        </p:nvGraphicFramePr>
        <p:xfrm>
          <a:off x="0" y="1119218"/>
          <a:ext cx="9128820" cy="57387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xmlns="" val="2716865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5C0C927-9368-4A9B-8375-CEA8183E9D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dgm id="{E5C0C927-9368-4A9B-8375-CEA8183E9D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dgm id="{E5C0C927-9368-4A9B-8375-CEA8183E9D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193C24D-B5CA-4517-B70B-CD269E1BD5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graphicEl>
                                              <a:dgm id="{F193C24D-B5CA-4517-B70B-CD269E1BD5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graphicEl>
                                              <a:dgm id="{F193C24D-B5CA-4517-B70B-CD269E1BD5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1705CA9-CB24-43D6-A9F6-E31FEED294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graphicEl>
                                              <a:dgm id="{21705CA9-CB24-43D6-A9F6-E31FEED294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graphicEl>
                                              <a:dgm id="{21705CA9-CB24-43D6-A9F6-E31FEED294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F43B6C3-84C6-415B-892D-EFC0C0F72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graphicEl>
                                              <a:dgm id="{7F43B6C3-84C6-415B-892D-EFC0C0F72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graphicEl>
                                              <a:dgm id="{7F43B6C3-84C6-415B-892D-EFC0C0F729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D04F86D-6051-408F-873F-3A828922E1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graphicEl>
                                              <a:dgm id="{BD04F86D-6051-408F-873F-3A828922E1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graphicEl>
                                              <a:dgm id="{BD04F86D-6051-408F-873F-3A828922E1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56951C0-061F-41C3-9C64-63FB557448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graphicEl>
                                              <a:dgm id="{756951C0-061F-41C3-9C64-63FB557448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graphicEl>
                                              <a:dgm id="{756951C0-061F-41C3-9C64-63FB557448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71BF87C-D1F5-42F5-AC67-7B904F9530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graphicEl>
                                              <a:dgm id="{271BF87C-D1F5-42F5-AC67-7B904F9530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graphicEl>
                                              <a:dgm id="{271BF87C-D1F5-42F5-AC67-7B904F9530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D445E2B-587E-43B9-A939-BC273AB544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graphicEl>
                                              <a:dgm id="{5D445E2B-587E-43B9-A939-BC273AB544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graphicEl>
                                              <a:dgm id="{5D445E2B-587E-43B9-A939-BC273AB544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Дорожный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фонд города 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Покачи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2017 году сформирован в размере 36 022,2 </a:t>
            </a:r>
            <a:r>
              <a:rPr lang="ru-RU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180" y="980729"/>
            <a:ext cx="4495129" cy="864095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Источники формирования</a:t>
            </a:r>
          </a:p>
          <a:p>
            <a:pPr algn="ctr">
              <a:spcBef>
                <a:spcPts val="0"/>
              </a:spcBef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дорожного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фонда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096221900"/>
              </p:ext>
            </p:extLst>
          </p:nvPr>
        </p:nvGraphicFramePr>
        <p:xfrm>
          <a:off x="107504" y="1844825"/>
          <a:ext cx="4320480" cy="5013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568342" y="5879145"/>
            <a:ext cx="4483795" cy="886663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Направления расходования</a:t>
            </a:r>
          </a:p>
          <a:p>
            <a:pPr algn="ctr"/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дорожного фонда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22</a:t>
            </a:fld>
            <a:endParaRPr lang="ru-RU" dirty="0"/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2" name="Объект 21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38271177"/>
              </p:ext>
            </p:extLst>
          </p:nvPr>
        </p:nvGraphicFramePr>
        <p:xfrm>
          <a:off x="4355976" y="1119217"/>
          <a:ext cx="4772844" cy="49740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extLst>
      <p:ext uri="{BB962C8B-B14F-4D97-AF65-F5344CB8AC3E}">
        <p14:creationId xmlns:p14="http://schemas.microsoft.com/office/powerpoint/2010/main" xmlns="" val="1404247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C4E737EB-D1F8-424F-B793-B11371E929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graphicEl>
                                              <a:dgm id="{C4E737EB-D1F8-424F-B793-B11371E9296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graphicEl>
                                              <a:dgm id="{C4E737EB-D1F8-424F-B793-B11371E929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graphicEl>
                                              <a:dgm id="{C4E737EB-D1F8-424F-B793-B11371E929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6EDB91AF-FD24-438A-A2BB-F93AC0FB2F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graphicEl>
                                              <a:dgm id="{6EDB91AF-FD24-438A-A2BB-F93AC0FB2F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graphicEl>
                                              <a:dgm id="{6EDB91AF-FD24-438A-A2BB-F93AC0FB2F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graphicEl>
                                              <a:dgm id="{6EDB91AF-FD24-438A-A2BB-F93AC0FB2F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A657811-5E91-4D12-9ECE-1ADF9C811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graphicEl>
                                              <a:dgm id="{EA657811-5E91-4D12-9ECE-1ADF9C8110B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graphicEl>
                                              <a:dgm id="{EA657811-5E91-4D12-9ECE-1ADF9C811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graphicEl>
                                              <a:dgm id="{EA657811-5E91-4D12-9ECE-1ADF9C8110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2F55D75C-EEA1-484B-BB6C-05CCA70C24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>
                                            <p:graphicEl>
                                              <a:dgm id="{2F55D75C-EEA1-484B-BB6C-05CCA70C24A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graphicEl>
                                              <a:dgm id="{2F55D75C-EEA1-484B-BB6C-05CCA70C24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>
                                            <p:graphicEl>
                                              <a:dgm id="{2F55D75C-EEA1-484B-BB6C-05CCA70C24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179B1351-530B-45B1-9094-73A31526B2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>
                                            <p:graphicEl>
                                              <a:dgm id="{179B1351-530B-45B1-9094-73A31526B2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>
                                            <p:graphicEl>
                                              <a:dgm id="{179B1351-530B-45B1-9094-73A31526B2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>
                                            <p:graphicEl>
                                              <a:dgm id="{179B1351-530B-45B1-9094-73A31526B2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dgm id="{2627FA95-BFF9-4F85-95CB-BFEB561AA7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2">
                                            <p:graphicEl>
                                              <a:dgm id="{2627FA95-BFF9-4F85-95CB-BFEB561AA7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>
                                            <p:graphicEl>
                                              <a:dgm id="{2627FA95-BFF9-4F85-95CB-BFEB561AA7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">
                                            <p:graphicEl>
                                              <a:dgm id="{2627FA95-BFF9-4F85-95CB-BFEB561AA7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dgm id="{B03CF3D8-B6D3-47F4-927B-1B15B2202A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2">
                                            <p:graphicEl>
                                              <a:dgm id="{B03CF3D8-B6D3-47F4-927B-1B15B2202A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>
                                            <p:graphicEl>
                                              <a:dgm id="{B03CF3D8-B6D3-47F4-927B-1B15B2202A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">
                                            <p:graphicEl>
                                              <a:dgm id="{B03CF3D8-B6D3-47F4-927B-1B15B2202A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dgm id="{08C3724B-3F75-44C6-9AD5-E7CC72F743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2">
                                            <p:graphicEl>
                                              <a:dgm id="{08C3724B-3F75-44C6-9AD5-E7CC72F743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2">
                                            <p:graphicEl>
                                              <a:dgm id="{08C3724B-3F75-44C6-9AD5-E7CC72F743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2">
                                            <p:graphicEl>
                                              <a:dgm id="{08C3724B-3F75-44C6-9AD5-E7CC72F743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dgm id="{FD7F12E7-4046-463A-877A-2F85391747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2">
                                            <p:graphicEl>
                                              <a:dgm id="{FD7F12E7-4046-463A-877A-2F85391747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2">
                                            <p:graphicEl>
                                              <a:dgm id="{FD7F12E7-4046-463A-877A-2F85391747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">
                                            <p:graphicEl>
                                              <a:dgm id="{FD7F12E7-4046-463A-877A-2F85391747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dgm id="{989A0492-0FB7-47FD-A216-44A8DB3C16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2">
                                            <p:graphicEl>
                                              <a:dgm id="{989A0492-0FB7-47FD-A216-44A8DB3C16D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2">
                                            <p:graphicEl>
                                              <a:dgm id="{989A0492-0FB7-47FD-A216-44A8DB3C16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>
                                            <p:graphicEl>
                                              <a:dgm id="{989A0492-0FB7-47FD-A216-44A8DB3C16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9" grpId="0">
        <p:bldSub>
          <a:bldDgm bld="one"/>
        </p:bldSub>
      </p:bldGraphic>
      <p:bldP spid="7" grpId="0" build="p"/>
      <p:bldGraphic spid="22" grpId="0">
        <p:bldSub>
          <a:bldDgm bld="one"/>
        </p:bldSub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Реализация муниципальных программ города Покачи в 2017 году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23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88969630"/>
              </p:ext>
            </p:extLst>
          </p:nvPr>
        </p:nvGraphicFramePr>
        <p:xfrm>
          <a:off x="30526" y="1153109"/>
          <a:ext cx="9098294" cy="5582231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81034"/>
                <a:gridCol w="3528392"/>
                <a:gridCol w="1152128"/>
                <a:gridCol w="1296144"/>
                <a:gridCol w="720080"/>
                <a:gridCol w="1820516"/>
              </a:tblGrid>
              <a:tr h="691696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программы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 на </a:t>
                      </a:r>
                    </a:p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2017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 в 2017 году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испол-нения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Оценка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достижения целевых показателей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60059">
                <a:tc>
                  <a:txBody>
                    <a:bodyPr/>
                    <a:lstStyle/>
                    <a:p>
                      <a:pPr algn="l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"Реализация молодежной политики на территории города </a:t>
                      </a:r>
                      <a:r>
                        <a:rPr lang="ru-RU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2016-2020 годы"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500 000,00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497 300,00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99,46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3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3 достижение 100%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 более</a:t>
                      </a:r>
                    </a:p>
                  </a:txBody>
                  <a:tcPr anchor="ctr"/>
                </a:tc>
              </a:tr>
              <a:tr h="432048">
                <a:tc>
                  <a:txBody>
                    <a:bodyPr/>
                    <a:lstStyle/>
                    <a:p>
                      <a:pPr algn="l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"Организация отдыха детей города </a:t>
                      </a:r>
                      <a:r>
                        <a:rPr lang="ru-RU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 каникулярное время на 2016-2018 годы"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10 479 598,20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10 479 545,23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5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5 достижение 100%</a:t>
                      </a:r>
                      <a:endPara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32048">
                <a:tc>
                  <a:txBody>
                    <a:bodyPr/>
                    <a:lstStyle/>
                    <a:p>
                      <a:pPr algn="l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"Сохранение и развитие сферы культуры города </a:t>
                      </a:r>
                      <a:r>
                        <a:rPr lang="ru-RU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2016-2020 годы"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112 511 438,12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108 523 678,41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96,46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18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18 достижение 100%</a:t>
                      </a:r>
                      <a:endPara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07641">
                <a:tc>
                  <a:txBody>
                    <a:bodyPr/>
                    <a:lstStyle/>
                    <a:p>
                      <a:pPr algn="l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"Развитие муниципальной службы в городе </a:t>
                      </a:r>
                      <a:r>
                        <a:rPr lang="ru-RU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2017-2019 годы"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14 721 062,45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14 402 926,03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3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2 достижение 100% и более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 достижение 91,11%</a:t>
                      </a:r>
                    </a:p>
                  </a:txBody>
                  <a:tcPr anchor="ctr"/>
                </a:tc>
              </a:tr>
              <a:tr h="465897">
                <a:tc>
                  <a:txBody>
                    <a:bodyPr/>
                    <a:lstStyle/>
                    <a:p>
                      <a:pPr algn="l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"Развитие агропромышленного комплекса и рынков сельскохозяйственной продукции, сырья и продовольствия на территории города Покачи в 2016-2020 годах"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266 000,00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265 240,00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99,71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4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3 достижение 100% и более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 достижение 0%</a:t>
                      </a:r>
                    </a:p>
                  </a:txBody>
                  <a:tcPr anchor="ctr"/>
                </a:tc>
              </a:tr>
              <a:tr h="894232">
                <a:tc>
                  <a:txBody>
                    <a:bodyPr/>
                    <a:lstStyle/>
                    <a:p>
                      <a:pPr algn="l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"Содействие развитию жилищного строительства на 2016-2020 годы" в рамках приобретения жилья на территории города Покачи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23 661 286,53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23 661 286,53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2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 достижение 633,33%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 достижение 100%</a:t>
                      </a:r>
                      <a:endPara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"Профилактика терроризма и экстремизма, создание на территории города </a:t>
                      </a:r>
                      <a:r>
                        <a:rPr lang="ru-RU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комфортной среды для проживания многонационального общества на период 2016-2020 годы"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326 891,36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326 891,36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5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5 достижение 100%</a:t>
                      </a:r>
                      <a:endPara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61998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Реализация муниципальных программ города Покачи в 2017 году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24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5228998"/>
              </p:ext>
            </p:extLst>
          </p:nvPr>
        </p:nvGraphicFramePr>
        <p:xfrm>
          <a:off x="0" y="980727"/>
          <a:ext cx="9128820" cy="5192159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39552"/>
                <a:gridCol w="3888432"/>
                <a:gridCol w="995722"/>
                <a:gridCol w="1155994"/>
                <a:gridCol w="722496"/>
                <a:gridCol w="1826624"/>
              </a:tblGrid>
              <a:tr h="65247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программы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 на</a:t>
                      </a:r>
                    </a:p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2017год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 в 2017 году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испол-нения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Оценка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достижения целевых показателей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22369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"Разработка документов градостроительного регулирования города </a:t>
                      </a:r>
                      <a:r>
                        <a:rPr lang="ru-RU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2016-2020 годы"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8 240 173,44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6 752 163,01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81,94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4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2 достижение 100% и более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2 показателям 0%</a:t>
                      </a:r>
                    </a:p>
                  </a:txBody>
                  <a:tcPr anchor="ctr"/>
                </a:tc>
              </a:tr>
              <a:tr h="553349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"Противодействие коррупции в муниципальном образовании город </a:t>
                      </a:r>
                      <a:r>
                        <a:rPr lang="ru-RU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2017-2019 годы"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50 000,00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50 000,00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6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6 достижение 100% и более</a:t>
                      </a:r>
                    </a:p>
                  </a:txBody>
                  <a:tcPr anchor="ctr"/>
                </a:tc>
              </a:tr>
              <a:tr h="667559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"Управление и распоряжение имуществом, находящимся в собственности города </a:t>
                      </a:r>
                      <a:r>
                        <a:rPr lang="ru-RU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 земельными участками, государственная собственность на которые не разграничена на 2014-2020 годы"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22 682 812,47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22 022 069,56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6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6 достижение 100% и более</a:t>
                      </a:r>
                    </a:p>
                  </a:txBody>
                  <a:tcPr anchor="ctr"/>
                </a:tc>
              </a:tr>
              <a:tr h="491530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"Комплексное развитие транспортной инфраструктуры города </a:t>
                      </a:r>
                      <a:r>
                        <a:rPr lang="ru-RU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2017-2027 годы"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50 377 849,09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49 241 232,76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97,74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7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показателя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7 достижение 100%</a:t>
                      </a:r>
                      <a:endPara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93255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"Улучшение жилищных условий молодых семей в соответствии с федеральной целевой программой "Жилище" на 2016-2020 годы на территории города Покачи" 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5 602 754,07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5 602 753,80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1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показателя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 достижение 100%</a:t>
                      </a:r>
                      <a:endPara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93255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"Обеспечение условий для развития физической культуры, школьного спорта  и массового спорта в городе Покачи на 2016-2020 годы"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121 272 325,48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115 605 479,65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95,33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6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6 достижение 100%</a:t>
                      </a:r>
                      <a:endPara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22369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Ведомственная целевая программа "Капитальный ремонт объектов муниципальной собственности города Покачи на 2017 год"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4 254 927,44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4 254 741,70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1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показателя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 достижение 100%</a:t>
                      </a:r>
                      <a:endPara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643927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Реализация муниципальных программ города Покачи в 2017 году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25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66485283"/>
              </p:ext>
            </p:extLst>
          </p:nvPr>
        </p:nvGraphicFramePr>
        <p:xfrm>
          <a:off x="30526" y="1095163"/>
          <a:ext cx="9098294" cy="554317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581034"/>
                <a:gridCol w="3528392"/>
                <a:gridCol w="1296144"/>
                <a:gridCol w="1152128"/>
                <a:gridCol w="720080"/>
                <a:gridCol w="1820516"/>
              </a:tblGrid>
              <a:tr h="77648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программы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 на  </a:t>
                      </a:r>
                    </a:p>
                    <a:p>
                      <a:pPr algn="ctr"/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 в 2017 году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испол-нения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Оценка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достижения целевых показателей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76480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программа "Поддержка социально-ориентированных некоммерческих организаций города Покачи на 2015-2017 годы"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50 000,00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50 000,00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5 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показателей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3 достижение 100%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 достижение 75%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1 достижение 75%</a:t>
                      </a:r>
                    </a:p>
                  </a:txBody>
                  <a:tcPr anchor="ctr"/>
                </a:tc>
              </a:tr>
              <a:tr h="724754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"Развитие жилищно - коммунального комплекса и повышение энергетической эффективности на 2016-2020 годы" в городе </a:t>
                      </a:r>
                      <a:r>
                        <a:rPr lang="ru-RU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129 548 021,04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129 327 508,86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50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показателей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50 достижение 100%</a:t>
                      </a:r>
                      <a:endPara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24754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"Обеспечение безопасности жизнедеятельности населения на территории города </a:t>
                      </a:r>
                      <a:r>
                        <a:rPr lang="ru-RU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" на период 2016-2020 годы"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18 812 680,84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18 648 091,47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3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показателей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3 достижение 100%</a:t>
                      </a:r>
                      <a:endPara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/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33398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"Обеспечение экологической безопасности на территории города </a:t>
                      </a:r>
                      <a:r>
                        <a:rPr lang="ru-RU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2016-2020 годы"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5 543 826,20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5 490 669,74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6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показателей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6 достижение 100%</a:t>
                      </a:r>
                      <a:endPara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54747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"Электронная администрация </a:t>
                      </a:r>
                      <a:r>
                        <a:rPr lang="ru-RU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г.Покачи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2016-2020 годы"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12 567 716,81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12 532 549,95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99,72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6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показателей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6 достижение 100%</a:t>
                      </a:r>
                      <a:endPara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90561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"Развитие образования в городе Покачи на 2016-2020 годы"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548 044 359,46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545 982 451,83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99,62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5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показателей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5 достижение 100%</a:t>
                      </a:r>
                      <a:endPara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05407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ru-RU" sz="11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"Поддержка и развитие малого и среднего предпринимательства на территории  города </a:t>
                      </a:r>
                      <a:r>
                        <a:rPr lang="ru-RU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Покачи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2016-2020 годы"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2 821 039,48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2 551 208,80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90,44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 5</a:t>
                      </a: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показателей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5 достижение 100% и более</a:t>
                      </a:r>
                      <a:endParaRPr lang="ru-RU" sz="11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439246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Выполнение показателей Указов Президента по зарплате в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году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26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Содержимое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060606750"/>
              </p:ext>
            </p:extLst>
          </p:nvPr>
        </p:nvGraphicFramePr>
        <p:xfrm>
          <a:off x="0" y="1095165"/>
          <a:ext cx="9144000" cy="57628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2928926" y="3500438"/>
            <a:ext cx="1143008" cy="571504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исполнено на 100%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5143504" y="3429000"/>
            <a:ext cx="1143008" cy="571504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исполнено на 100,0%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7358082" y="3571876"/>
            <a:ext cx="1143008" cy="571504"/>
          </a:xfrm>
          <a:prstGeom prst="round2Diag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исполнено на 100%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9620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Динамика расходов на социальную сферу города Покачи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27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949123319"/>
              </p:ext>
            </p:extLst>
          </p:nvPr>
        </p:nvGraphicFramePr>
        <p:xfrm>
          <a:off x="0" y="1095165"/>
          <a:ext cx="9144000" cy="57628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22382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Норматив на содержание органов местного самоуправления 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28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622880228"/>
              </p:ext>
            </p:extLst>
          </p:nvPr>
        </p:nvGraphicFramePr>
        <p:xfrm>
          <a:off x="179512" y="1061699"/>
          <a:ext cx="8784976" cy="5659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xmlns="" val="2293272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Дополнительные принятые полномочия городом Покачи в 2017 году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29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80" y="6381328"/>
            <a:ext cx="9113640" cy="476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xmlns="" val="2351151649"/>
              </p:ext>
            </p:extLst>
          </p:nvPr>
        </p:nvGraphicFramePr>
        <p:xfrm>
          <a:off x="179512" y="1119218"/>
          <a:ext cx="8856984" cy="51901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xmlns="" val="3763463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56629A6F-2A32-4BAF-8195-E2367EA797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graphicEl>
                                              <a:dgm id="{56629A6F-2A32-4BAF-8195-E2367EA7977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3554BE3D-E461-495F-B49B-9DC592A79D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graphicEl>
                                              <a:dgm id="{3554BE3D-E461-495F-B49B-9DC592A79DE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496ACA1A-F336-4094-A85E-EDC41882AF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graphicEl>
                                              <a:dgm id="{496ACA1A-F336-4094-A85E-EDC41882AF8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7D1E85F1-207B-4C82-B3BB-DE4B21A289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graphicEl>
                                              <a:dgm id="{7D1E85F1-207B-4C82-B3BB-DE4B21A289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11783" y="2276872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БЮДЖЕТА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</a:t>
            </a:fld>
            <a:endParaRPr lang="ru-RU" dirty="0"/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71937" y="188640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8161" b="29268"/>
          <a:stretch/>
        </p:blipFill>
        <p:spPr bwMode="auto">
          <a:xfrm>
            <a:off x="0" y="6453336"/>
            <a:ext cx="4932040" cy="4046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8161" b="29268"/>
          <a:stretch/>
        </p:blipFill>
        <p:spPr bwMode="auto">
          <a:xfrm>
            <a:off x="4283968" y="6453336"/>
            <a:ext cx="4860032" cy="4046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88710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Динамика кредиторской и дебиторской задолженности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30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Объект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236778581"/>
              </p:ext>
            </p:extLst>
          </p:nvPr>
        </p:nvGraphicFramePr>
        <p:xfrm>
          <a:off x="76200" y="1844824"/>
          <a:ext cx="4495800" cy="4230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Объект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94331149"/>
              </p:ext>
            </p:extLst>
          </p:nvPr>
        </p:nvGraphicFramePr>
        <p:xfrm>
          <a:off x="4477908" y="1119217"/>
          <a:ext cx="4515368" cy="42949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Текст 2"/>
          <p:cNvSpPr txBox="1">
            <a:spLocks/>
          </p:cNvSpPr>
          <p:nvPr/>
        </p:nvSpPr>
        <p:spPr>
          <a:xfrm>
            <a:off x="161620" y="1095165"/>
            <a:ext cx="4316288" cy="64008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Кредиторская задолженность</a:t>
            </a:r>
          </a:p>
          <a:p>
            <a:pPr marL="0" indent="0"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Увеличение на 4 млн. 343 тыс.руб. или 14,14%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Текст 5"/>
          <p:cNvSpPr txBox="1">
            <a:spLocks/>
          </p:cNvSpPr>
          <p:nvPr/>
        </p:nvSpPr>
        <p:spPr>
          <a:xfrm>
            <a:off x="4841688" y="5445224"/>
            <a:ext cx="4104456" cy="8640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Дебиторская задолженность</a:t>
            </a:r>
          </a:p>
          <a:p>
            <a:pPr marL="0" indent="0"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без учета квартир:</a:t>
            </a:r>
          </a:p>
          <a:p>
            <a:pPr marL="0" indent="0"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увеличение на 7 млн. 754,8 тыс.руб. или 42,8%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964767" y="2111338"/>
            <a:ext cx="1285884" cy="285752"/>
          </a:xfrm>
          <a:prstGeom prst="rect">
            <a:avLst/>
          </a:prstGeom>
          <a:solidFill>
            <a:sysClr val="window" lastClr="FFFFFF"/>
          </a:solidFill>
          <a:ln w="42500" cap="flat" cmpd="sng" algn="ctr">
            <a:solidFill>
              <a:sysClr val="window" lastClr="FFFFFF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326498" y="1993707"/>
            <a:ext cx="1224136" cy="117631"/>
          </a:xfrm>
          <a:prstGeom prst="rect">
            <a:avLst/>
          </a:prstGeom>
          <a:solidFill>
            <a:sysClr val="window" lastClr="FFFFFF"/>
          </a:solidFill>
          <a:ln w="42500" cap="flat" cmpd="sng" algn="ctr">
            <a:solidFill>
              <a:sysClr val="window" lastClr="FFFFFF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2400" dirty="0" smtClean="0">
                <a:solidFill>
                  <a:srgbClr val="D6ECFF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 flipH="1">
            <a:off x="6372200" y="2111338"/>
            <a:ext cx="64807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05138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Graphic spid="7" grpId="0">
        <p:bldAsOne/>
      </p:bldGraphic>
      <p:bldP spid="8" grpId="0" animBg="1"/>
      <p:bldP spid="9" grpId="0" animBg="1"/>
      <p:bldP spid="10" grpId="0" animBg="1"/>
      <p:bldP spid="1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Субсидии юридическим лицам, не муниципальным учреждениям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31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xmlns="" val="3074245348"/>
              </p:ext>
            </p:extLst>
          </p:nvPr>
        </p:nvGraphicFramePr>
        <p:xfrm>
          <a:off x="15180" y="1077561"/>
          <a:ext cx="9227461" cy="56667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xmlns="" val="2984447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A9CB6DF-ECAB-478A-A859-A171C1AA46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graphicEl>
                                              <a:dgm id="{CA9CB6DF-ECAB-478A-A859-A171C1AA46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graphicEl>
                                              <a:dgm id="{CA9CB6DF-ECAB-478A-A859-A171C1AA46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D3971A4-5AE6-4BBB-9B46-7093AF6BD8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graphicEl>
                                              <a:dgm id="{6D3971A4-5AE6-4BBB-9B46-7093AF6BD8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graphicEl>
                                              <a:dgm id="{6D3971A4-5AE6-4BBB-9B46-7093AF6BD8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58924D0-87C2-46EF-B628-49D49A43F7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graphicEl>
                                              <a:dgm id="{158924D0-87C2-46EF-B628-49D49A43F7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graphicEl>
                                              <a:dgm id="{158924D0-87C2-46EF-B628-49D49A43F7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7B4DA13-819F-4CA2-B021-EFF8EF3912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graphicEl>
                                              <a:dgm id="{37B4DA13-819F-4CA2-B021-EFF8EF3912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graphicEl>
                                              <a:dgm id="{37B4DA13-819F-4CA2-B021-EFF8EF3912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8691AFD-D9A8-4672-A177-B1B167851B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graphicEl>
                                              <a:dgm id="{68691AFD-D9A8-4672-A177-B1B167851B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graphicEl>
                                              <a:dgm id="{68691AFD-D9A8-4672-A177-B1B167851B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360F87D-70C4-46B9-BAA8-F75597707A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graphicEl>
                                              <a:dgm id="{3360F87D-70C4-46B9-BAA8-F75597707A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graphicEl>
                                              <a:dgm id="{3360F87D-70C4-46B9-BAA8-F75597707A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069BB4E-B62D-4A21-8D39-5D01DFBFD0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graphicEl>
                                              <a:dgm id="{5069BB4E-B62D-4A21-8D39-5D01DFBFD0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graphicEl>
                                              <a:dgm id="{5069BB4E-B62D-4A21-8D39-5D01DFBFD0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3051181-2211-4136-82F6-47CCDB6326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graphicEl>
                                              <a:dgm id="{23051181-2211-4136-82F6-47CCDB6326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graphicEl>
                                              <a:dgm id="{23051181-2211-4136-82F6-47CCDB6326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2697D8B-AC56-4AC6-B522-4DAF33DE16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graphicEl>
                                              <a:dgm id="{E2697D8B-AC56-4AC6-B522-4DAF33DE16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graphicEl>
                                              <a:dgm id="{E2697D8B-AC56-4AC6-B522-4DAF33DE16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2252243-D242-4D51-A5C9-BD1108FC2A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graphicEl>
                                              <a:dgm id="{42252243-D242-4D51-A5C9-BD1108FC2A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graphicEl>
                                              <a:dgm id="{42252243-D242-4D51-A5C9-BD1108FC2A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15E16FC-DADF-4495-A6B5-E74B8F903A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graphicEl>
                                              <a:dgm id="{915E16FC-DADF-4495-A6B5-E74B8F903A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graphicEl>
                                              <a:dgm id="{915E16FC-DADF-4495-A6B5-E74B8F903A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F07E0EB-6FAF-482A-9B3A-C413738E3C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>
                                            <p:graphicEl>
                                              <a:dgm id="{4F07E0EB-6FAF-482A-9B3A-C413738E3C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>
                                            <p:graphicEl>
                                              <a:dgm id="{4F07E0EB-6FAF-482A-9B3A-C413738E3C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DE32237-C2FC-4210-BDAB-106866EC4D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">
                                            <p:graphicEl>
                                              <a:dgm id="{DDE32237-C2FC-4210-BDAB-106866EC4D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">
                                            <p:graphicEl>
                                              <a:dgm id="{DDE32237-C2FC-4210-BDAB-106866EC4D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6C4BC3F-C0A1-44EA-8E65-982E14E47F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7">
                                            <p:graphicEl>
                                              <a:dgm id="{56C4BC3F-C0A1-44EA-8E65-982E14E47F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7">
                                            <p:graphicEl>
                                              <a:dgm id="{56C4BC3F-C0A1-44EA-8E65-982E14E47F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2031867-8083-4C3C-BEF8-4AF8C7C391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">
                                            <p:graphicEl>
                                              <a:dgm id="{12031867-8083-4C3C-BEF8-4AF8C7C391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">
                                            <p:graphicEl>
                                              <a:dgm id="{12031867-8083-4C3C-BEF8-4AF8C7C391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5AE33E7-2488-463E-BA95-BD017ED025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7">
                                            <p:graphicEl>
                                              <a:dgm id="{C5AE33E7-2488-463E-BA95-BD017ED025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7">
                                            <p:graphicEl>
                                              <a:dgm id="{C5AE33E7-2488-463E-BA95-BD017ED025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476F9AB-2ABC-4A87-81DE-B949AF8607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">
                                            <p:graphicEl>
                                              <a:dgm id="{E476F9AB-2ABC-4A87-81DE-B949AF8607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">
                                            <p:graphicEl>
                                              <a:dgm id="{E476F9AB-2ABC-4A87-81DE-B949AF8607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4959FCB-3C1A-424C-B34C-678981E9A9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7">
                                            <p:graphicEl>
                                              <a:dgm id="{44959FCB-3C1A-424C-B34C-678981E9A9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7">
                                            <p:graphicEl>
                                              <a:dgm id="{44959FCB-3C1A-424C-B34C-678981E9A9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11783" y="22048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ДЕФИЦИТ/ПРОФИЦИТ </a:t>
            </a: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БЮДЖЕТА</a:t>
            </a: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32</a:t>
            </a:fld>
            <a:endParaRPr lang="ru-RU" dirty="0"/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71937" y="188640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8161" b="29268"/>
          <a:stretch/>
        </p:blipFill>
        <p:spPr bwMode="auto">
          <a:xfrm>
            <a:off x="0" y="6453336"/>
            <a:ext cx="4932040" cy="4046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8161" b="29268"/>
          <a:stretch/>
        </p:blipFill>
        <p:spPr bwMode="auto">
          <a:xfrm>
            <a:off x="4283968" y="6453336"/>
            <a:ext cx="4860032" cy="4046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8988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Источники финансирования дефицита бюджета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города Покачи в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году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33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80" y="6607174"/>
            <a:ext cx="911364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Содержимое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996821337"/>
              </p:ext>
            </p:extLst>
          </p:nvPr>
        </p:nvGraphicFramePr>
        <p:xfrm>
          <a:off x="107504" y="1124744"/>
          <a:ext cx="8892480" cy="5455219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1991188"/>
                <a:gridCol w="2027507"/>
                <a:gridCol w="1453585"/>
                <a:gridCol w="1710100"/>
                <a:gridCol w="1710100"/>
              </a:tblGrid>
              <a:tr h="906666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показателя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Первоначальный план,               </a:t>
                      </a:r>
                      <a:r>
                        <a:rPr lang="ru-RU" sz="1600" u="sng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тыс.рублей</a:t>
                      </a:r>
                      <a:endParaRPr lang="ru-RU" sz="1600" u="sng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изменений</a:t>
                      </a:r>
                      <a:endParaRPr lang="ru-RU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Уточненный план, </a:t>
                      </a:r>
                      <a:r>
                        <a:rPr lang="ru-RU" sz="1600" u="sng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тыс.рублей</a:t>
                      </a:r>
                      <a:endParaRPr lang="ru-RU" sz="1600" u="sng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Фактическое исполнение,  </a:t>
                      </a:r>
                      <a:r>
                        <a:rPr lang="ru-RU" sz="1600" u="sng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тыс.рублей</a:t>
                      </a:r>
                      <a:endParaRPr lang="ru-RU" sz="1600" u="sng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893944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Дефицит/ профицит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6 810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-17 524,3</a:t>
                      </a:r>
                      <a:endParaRPr kumimoji="0" lang="ru-RU" sz="1800" b="1" i="0" u="none" strike="noStrike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-10 714,3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-18 818,8</a:t>
                      </a:r>
                      <a:endParaRPr kumimoji="0" lang="ru-RU" sz="18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786135">
                <a:tc>
                  <a:txBody>
                    <a:bodyPr/>
                    <a:lstStyle/>
                    <a:p>
                      <a:pPr algn="l" fontAlgn="b"/>
                      <a:r>
                        <a:rPr kumimoji="0" lang="ru-RU" sz="1600" b="1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Бюджетный кредит</a:t>
                      </a:r>
                      <a:endParaRPr kumimoji="0" lang="ru-RU" sz="1600" b="1" kern="1200" dirty="0" smtClean="0">
                        <a:solidFill>
                          <a:srgbClr val="FF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endParaRPr kumimoji="0" lang="ru-RU" sz="1800" b="1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kumimoji="0" lang="ru-RU" sz="1800" b="1" i="0" u="none" strike="noStrike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8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8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15773">
                <a:tc>
                  <a:txBody>
                    <a:bodyPr/>
                    <a:lstStyle/>
                    <a:p>
                      <a:pPr algn="l" fontAlgn="b"/>
                      <a:r>
                        <a:rPr kumimoji="0" lang="ru-RU" sz="1400" b="0" i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привлечение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endParaRPr kumimoji="0" lang="ru-RU" sz="1400" b="0" i="1" u="none" strike="noStrike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kumimoji="0" lang="ru-RU" sz="1400" b="0" i="1" u="none" strike="noStrike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400" b="0" i="1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400" b="0" i="1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400" b="0" i="1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400" b="0" i="1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15773">
                <a:tc>
                  <a:txBody>
                    <a:bodyPr/>
                    <a:lstStyle/>
                    <a:p>
                      <a:pPr algn="l" fontAlgn="b"/>
                      <a:r>
                        <a:rPr kumimoji="0" lang="ru-RU" sz="1400" b="0" i="1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погашение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endParaRPr kumimoji="0" lang="ru-RU" sz="1400" b="0" i="1" u="none" strike="noStrike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kumimoji="0" lang="ru-RU" sz="1400" b="0" i="1" u="none" strike="noStrike" kern="12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400" b="0" i="1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400" b="0" i="1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400" b="0" i="1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400" b="0" i="1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7527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kern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Коммерческий кредит</a:t>
                      </a:r>
                      <a:endParaRPr kumimoji="0" lang="ru-RU" sz="1600" b="1" kern="1200" dirty="0" smtClean="0">
                        <a:solidFill>
                          <a:srgbClr val="FF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6 810</a:t>
                      </a:r>
                      <a:endParaRPr kumimoji="0" lang="ru-RU" sz="18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-40 810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-34 000</a:t>
                      </a:r>
                      <a:endParaRPr kumimoji="0" lang="ru-RU" sz="18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-34 000,0</a:t>
                      </a:r>
                      <a:endParaRPr kumimoji="0" lang="ru-RU" sz="18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15773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привлечение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1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82 710</a:t>
                      </a:r>
                      <a:endParaRPr lang="ru-RU" sz="1400" b="0" i="1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1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-56 710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1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26 000,0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1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324 000,0</a:t>
                      </a:r>
                      <a:endParaRPr lang="ru-RU" sz="1400" b="0" i="1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15773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погашение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1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-75 900</a:t>
                      </a:r>
                      <a:endParaRPr lang="ru-RU" sz="1400" b="0" i="1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1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-15 900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1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-60 000</a:t>
                      </a:r>
                      <a:endParaRPr lang="ru-RU" sz="1400" b="0" i="1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i="1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-358 000,0</a:t>
                      </a:r>
                      <a:endParaRPr lang="ru-RU" sz="1400" b="0" i="1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8525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Изменение остатков на счетах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kumimoji="0" lang="ru-RU" sz="18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</a:t>
                      </a:r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23</a:t>
                      </a:r>
                      <a:r>
                        <a:rPr kumimoji="0" lang="ru-RU" sz="1800" b="1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285,7</a:t>
                      </a:r>
                      <a:endParaRPr kumimoji="0" lang="ru-RU" sz="1800" b="1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23</a:t>
                      </a:r>
                      <a:r>
                        <a:rPr kumimoji="0" lang="ru-RU" sz="1800" b="1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285,7</a:t>
                      </a:r>
                      <a:endParaRPr kumimoji="0" lang="ru-RU" sz="18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18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15 181,2</a:t>
                      </a:r>
                      <a:endParaRPr kumimoji="0" lang="ru-RU" sz="1800" b="1" i="0" u="none" strike="noStrike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785256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Долговые обязательства города Покачи</a:t>
            </a:r>
          </a:p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2017 году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34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80" y="6525344"/>
            <a:ext cx="9113640" cy="3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xmlns="" val="527465543"/>
              </p:ext>
            </p:extLst>
          </p:nvPr>
        </p:nvGraphicFramePr>
        <p:xfrm>
          <a:off x="64642" y="1095165"/>
          <a:ext cx="9079358" cy="5762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xmlns="" val="435669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6A31B3F-B3DF-4808-8AD3-DD48FE17AC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dgm id="{B6A31B3F-B3DF-4808-8AD3-DD48FE17AC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D61E1EB-C0E7-4C74-8DEB-F0CF281762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dgm id="{1D61E1EB-C0E7-4C74-8DEB-F0CF281762D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E7FCB0B-7595-4D55-B683-B77F8DD12C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dgm id="{7E7FCB0B-7595-4D55-B683-B77F8DD12C6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4A73935-8DE5-4DBB-A715-E828584DCF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dgm id="{B4A73935-8DE5-4DBB-A715-E828584DCF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C3963F6-4871-49B4-AE66-2CE7235DF2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dgm id="{EC3963F6-4871-49B4-AE66-2CE7235DF2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9D55BA5-36F6-46EE-B35D-18E2D30B52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>
                                            <p:graphicEl>
                                              <a:dgm id="{C9D55BA5-36F6-46EE-B35D-18E2D30B52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504" y="116632"/>
            <a:ext cx="8064896" cy="100811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Контактная информация</a:t>
            </a: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19B0651-EE4F-4900-A07F-96A6BFA9D0F0}" type="slidenum">
              <a:rPr lang="ru-RU" smtClean="0"/>
              <a:pPr algn="ctr"/>
              <a:t>35</a:t>
            </a:fld>
            <a:endParaRPr lang="ru-RU" dirty="0"/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87740" y="0"/>
            <a:ext cx="956260" cy="1124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8161" b="29268"/>
          <a:stretch/>
        </p:blipFill>
        <p:spPr bwMode="auto">
          <a:xfrm>
            <a:off x="0" y="6453336"/>
            <a:ext cx="4932040" cy="4046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8161" b="29268"/>
          <a:stretch/>
        </p:blipFill>
        <p:spPr bwMode="auto">
          <a:xfrm>
            <a:off x="4283968" y="6453336"/>
            <a:ext cx="4860032" cy="4046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51520" y="1196752"/>
            <a:ext cx="7992888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Комитет финансов 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администрации города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Покачи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5792107"/>
              </p:ext>
            </p:extLst>
          </p:nvPr>
        </p:nvGraphicFramePr>
        <p:xfrm>
          <a:off x="179512" y="2060847"/>
          <a:ext cx="8856984" cy="32409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2328"/>
                <a:gridCol w="2952328"/>
                <a:gridCol w="2952328"/>
              </a:tblGrid>
              <a:tr h="61700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ФИО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Занимаемая должность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телефон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17528"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Ходулапова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Алена Евгеньевна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Заместительг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лавы города Покачи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8(34669) 7-19-33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03232"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Острешкина</a:t>
                      </a: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Наталья Иосифовна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Начальник управления планирования,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нормирования и анализа комитета финансов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8(34669) 7-19-32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03232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Негру Наталья Николаевна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Начальник управления отчетности и исполнения комитета</a:t>
                      </a:r>
                      <a:r>
                        <a:rPr lang="ru-R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финансов 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8(34669) 7-28-88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23528" y="5445224"/>
            <a:ext cx="246413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ул.Мира д.8/1</a:t>
            </a:r>
          </a:p>
          <a:p>
            <a:r>
              <a:rPr lang="ru-RU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г.Покачи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Тюменской области, 628661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 работы: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Понедельник-пятница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8.30 до 17.12 обед с 12.30 до 14.00</a:t>
            </a:r>
          </a:p>
          <a:p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84168" y="5589240"/>
            <a:ext cx="2759089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Телефон: 8(34669) 7-19-33, 719-32, 7-28-88</a:t>
            </a:r>
          </a:p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Факс: 8(34669) 7-42-70</a:t>
            </a:r>
          </a:p>
          <a:p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E-mail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komfin@admpokachi.ru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952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11783" y="22048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36</a:t>
            </a:fld>
            <a:endParaRPr lang="ru-RU" dirty="0"/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71937" y="188640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8161" b="29268"/>
          <a:stretch/>
        </p:blipFill>
        <p:spPr bwMode="auto">
          <a:xfrm>
            <a:off x="0" y="6453336"/>
            <a:ext cx="4932040" cy="4046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8161" b="29268"/>
          <a:stretch/>
        </p:blipFill>
        <p:spPr bwMode="auto">
          <a:xfrm>
            <a:off x="4283968" y="6453336"/>
            <a:ext cx="4860032" cy="4046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79952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180" y="0"/>
            <a:ext cx="9128820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5180" y="1556792"/>
            <a:ext cx="9113640" cy="3528392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 ИСПОЛНЕНИИ БЮДЖЕТА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ПОКАЧИ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2017 ГОД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37</a:t>
            </a:fld>
            <a:endParaRPr lang="ru-RU" dirty="0"/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4294967295"/>
          </p:nvPr>
        </p:nvSpPr>
        <p:spPr>
          <a:xfrm>
            <a:off x="2743200" y="4437063"/>
            <a:ext cx="6400800" cy="1752600"/>
          </a:xfrm>
        </p:spPr>
        <p:txBody>
          <a:bodyPr anchor="b">
            <a:normAutofit/>
          </a:bodyPr>
          <a:lstStyle/>
          <a:p>
            <a:pPr marL="0" indent="0" algn="r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Администрация города Покачи</a:t>
            </a:r>
          </a:p>
          <a:p>
            <a:pPr marL="0" indent="0" algn="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17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мая 2018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года</a:t>
            </a:r>
          </a:p>
          <a:p>
            <a:pPr algn="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79527" y="-694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8161" b="29268"/>
          <a:stretch/>
        </p:blipFill>
        <p:spPr bwMode="auto">
          <a:xfrm>
            <a:off x="0" y="6453336"/>
            <a:ext cx="4932040" cy="4046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9" name="Рисунок 8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8161" b="29268"/>
          <a:stretch/>
        </p:blipFill>
        <p:spPr bwMode="auto">
          <a:xfrm>
            <a:off x="4283968" y="6453336"/>
            <a:ext cx="4860032" cy="4046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90380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доходной части бюджета города Покачи в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80" y="6356350"/>
            <a:ext cx="911364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Содержимое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094548272"/>
              </p:ext>
            </p:extLst>
          </p:nvPr>
        </p:nvGraphicFramePr>
        <p:xfrm>
          <a:off x="6992" y="1111189"/>
          <a:ext cx="9144000" cy="5221107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857356"/>
                <a:gridCol w="1843556"/>
                <a:gridCol w="1344037"/>
                <a:gridCol w="1576558"/>
                <a:gridCol w="1576558"/>
                <a:gridCol w="945935"/>
              </a:tblGrid>
              <a:tr h="128884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Первоначальный план доходов,</a:t>
                      </a:r>
                    </a:p>
                    <a:p>
                      <a:pPr algn="ctr"/>
                      <a:r>
                        <a:rPr lang="ru-RU" sz="16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 тыс.рублей</a:t>
                      </a:r>
                      <a:endParaRPr lang="ru-RU" sz="1600" u="sng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изменений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 доходов,</a:t>
                      </a:r>
                    </a:p>
                    <a:p>
                      <a:pPr algn="ctr"/>
                      <a:r>
                        <a:rPr lang="ru-RU" sz="16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endParaRPr lang="ru-RU" sz="1600" u="sng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Фактическое исполнение доходов, </a:t>
                      </a:r>
                    </a:p>
                    <a:p>
                      <a:pPr algn="ctr"/>
                      <a:r>
                        <a:rPr lang="ru-RU" sz="16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endParaRPr lang="ru-RU" sz="1600" u="sng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испол-нения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170443">
                <a:tc>
                  <a:txBody>
                    <a:bodyPr/>
                    <a:lstStyle/>
                    <a:p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</a:p>
                    <a:p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всего</a:t>
                      </a:r>
                      <a:endParaRPr lang="ru-RU" sz="1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1 198 729,5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+198 941,5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1 397 671,0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2000" b="1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1 384 406,3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99,05</a:t>
                      </a:r>
                    </a:p>
                  </a:txBody>
                  <a:tcPr marL="0" marR="0" marT="0" marB="0" anchor="ctr"/>
                </a:tc>
              </a:tr>
              <a:tr h="2761817">
                <a:tc>
                  <a:txBody>
                    <a:bodyPr/>
                    <a:lstStyle/>
                    <a:p>
                      <a:r>
                        <a:rPr lang="ru-RU" sz="1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 по собственным</a:t>
                      </a:r>
                      <a:r>
                        <a:rPr lang="ru-RU" sz="19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доходам, за исключением безвозмездных перечислений</a:t>
                      </a:r>
                      <a:endParaRPr lang="ru-RU" sz="19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530 911,5</a:t>
                      </a:r>
                      <a:endParaRPr lang="ru-RU" sz="20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b="1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+ 47 574,2</a:t>
                      </a:r>
                      <a:endParaRPr kumimoji="0" lang="ru-RU" sz="2000" b="1" i="0" u="none" strike="noStrike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ru-RU" sz="2000" b="1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578 485,7</a:t>
                      </a:r>
                      <a:endParaRPr kumimoji="0" lang="ru-RU" sz="2000" b="1" u="none" strike="noStrike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2000" b="1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567 074,4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ru-RU" sz="2000" b="1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98,03</a:t>
                      </a:r>
                      <a:endParaRPr kumimoji="0" lang="ru-RU" sz="2000" b="1" u="none" strike="noStrike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3844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Состав доходов бюджета города Покачи в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году, в тыс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руб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80" y="6356350"/>
            <a:ext cx="911364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249846018"/>
              </p:ext>
            </p:extLst>
          </p:nvPr>
        </p:nvGraphicFramePr>
        <p:xfrm>
          <a:off x="-12199" y="1119218"/>
          <a:ext cx="4392488" cy="5268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Объект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653272248"/>
              </p:ext>
            </p:extLst>
          </p:nvPr>
        </p:nvGraphicFramePr>
        <p:xfrm>
          <a:off x="4427984" y="1143273"/>
          <a:ext cx="4608512" cy="44459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Прямоугольная выноска 7"/>
          <p:cNvSpPr/>
          <p:nvPr/>
        </p:nvSpPr>
        <p:spPr>
          <a:xfrm rot="5400000">
            <a:off x="3455876" y="2168860"/>
            <a:ext cx="432048" cy="1224136"/>
          </a:xfrm>
          <a:prstGeom prst="wedgeRect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13,6%</a:t>
            </a:r>
          </a:p>
          <a:p>
            <a:pPr algn="ctr"/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ая выноска 8"/>
          <p:cNvSpPr/>
          <p:nvPr/>
        </p:nvSpPr>
        <p:spPr>
          <a:xfrm rot="5400000">
            <a:off x="3507568" y="2897665"/>
            <a:ext cx="432048" cy="1224136"/>
          </a:xfrm>
          <a:prstGeom prst="wedgeRect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53,3%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Выноска со стрелкой вверх 9"/>
          <p:cNvSpPr/>
          <p:nvPr/>
        </p:nvSpPr>
        <p:spPr>
          <a:xfrm>
            <a:off x="4716016" y="4876651"/>
            <a:ext cx="4352920" cy="1844824"/>
          </a:xfrm>
          <a:prstGeom prst="upArrowCallout">
            <a:avLst>
              <a:gd name="adj1" fmla="val 25000"/>
              <a:gd name="adj2" fmla="val 26838"/>
              <a:gd name="adj3" fmla="val 26838"/>
              <a:gd name="adj4" fmla="val 67196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Доля собственных доходов (налоговых и неналоговых) в общем объеме доходов без учета субвенций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составляет 32,8%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2508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Анализ исполнения налоговых доходов в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году, в тыс.руб.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6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80" y="6607174"/>
            <a:ext cx="911364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51580462"/>
              </p:ext>
            </p:extLst>
          </p:nvPr>
        </p:nvGraphicFramePr>
        <p:xfrm>
          <a:off x="-112073" y="1095165"/>
          <a:ext cx="9240893" cy="54301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444624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category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Динамика поступлений</a:t>
            </a:r>
            <a:b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налоговых доходов в бюджет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7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80" y="6356350"/>
            <a:ext cx="911364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Содержимое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080720927"/>
              </p:ext>
            </p:extLst>
          </p:nvPr>
        </p:nvGraphicFramePr>
        <p:xfrm>
          <a:off x="-142908" y="1095165"/>
          <a:ext cx="9429816" cy="57628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270407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chart seriesIdx="3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graphicEl>
                                              <a:chart seriesIdx="3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>
                                            <p:graphicEl>
                                              <a:chart seriesIdx="2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>
                                            <p:graphicEl>
                                              <a:chart seriesIdx="3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">
                                            <p:graphicEl>
                                              <a:chart seriesIdx="2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">
                                            <p:graphicEl>
                                              <a:chart seriesIdx="3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">
                                            <p:graphicEl>
                                              <a:chart seriesIdx="0" categoryIdx="4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">
                                            <p:graphicEl>
                                              <a:chart seriesIdx="1" categoryIdx="4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6">
                                            <p:graphicEl>
                                              <a:chart seriesIdx="2" categoryIdx="4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">
                                            <p:graphicEl>
                                              <a:chart seriesIdx="3" categoryIdx="4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El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Анализ исполнения неналоговых доходов в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году, в тыс.руб.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8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80" y="6356350"/>
            <a:ext cx="911364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0992505"/>
              </p:ext>
            </p:extLst>
          </p:nvPr>
        </p:nvGraphicFramePr>
        <p:xfrm>
          <a:off x="-108520" y="1095166"/>
          <a:ext cx="9252520" cy="5646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222287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4018" y="-33064"/>
            <a:ext cx="8320434" cy="112822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0">
                <a:schemeClr val="accent1">
                  <a:lumMod val="95000"/>
                  <a:lumOff val="5000"/>
                </a:schemeClr>
              </a:gs>
              <a:gs pos="100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Динамика поступлений неналоговых доходов в бюджет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9</a:t>
            </a:fld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80" y="6356350"/>
            <a:ext cx="911364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86737" y="-57119"/>
            <a:ext cx="1000125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Содержимое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933306991"/>
              </p:ext>
            </p:extLst>
          </p:nvPr>
        </p:nvGraphicFramePr>
        <p:xfrm>
          <a:off x="-142908" y="1357298"/>
          <a:ext cx="9429816" cy="5500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4093527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6">
                                            <p:graphicEl>
                                              <a:chart seriesIdx="3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6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7" dur="500"/>
                                        <p:tgtEl>
                                          <p:spTgt spid="6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2" dur="500"/>
                                        <p:tgtEl>
                                          <p:spTgt spid="6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7" dur="500"/>
                                        <p:tgtEl>
                                          <p:spTgt spid="6">
                                            <p:graphicEl>
                                              <a:chart seriesIdx="3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2" dur="500"/>
                                        <p:tgtEl>
                                          <p:spTgt spid="6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7" dur="500"/>
                                        <p:tgtEl>
                                          <p:spTgt spid="6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2" dur="500"/>
                                        <p:tgtEl>
                                          <p:spTgt spid="6">
                                            <p:graphicEl>
                                              <a:chart seriesIdx="2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7" dur="500"/>
                                        <p:tgtEl>
                                          <p:spTgt spid="6">
                                            <p:graphicEl>
                                              <a:chart seriesIdx="3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2" dur="500"/>
                                        <p:tgtEl>
                                          <p:spTgt spid="6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7" dur="500"/>
                                        <p:tgtEl>
                                          <p:spTgt spid="6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82" dur="500"/>
                                        <p:tgtEl>
                                          <p:spTgt spid="6">
                                            <p:graphicEl>
                                              <a:chart seriesIdx="2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87" dur="500"/>
                                        <p:tgtEl>
                                          <p:spTgt spid="6">
                                            <p:graphicEl>
                                              <a:chart seriesIdx="3" categoryIdx="3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92" dur="500"/>
                                        <p:tgtEl>
                                          <p:spTgt spid="6">
                                            <p:graphicEl>
                                              <a:chart seriesIdx="0" categoryIdx="4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97" dur="500"/>
                                        <p:tgtEl>
                                          <p:spTgt spid="6">
                                            <p:graphicEl>
                                              <a:chart seriesIdx="1" categoryIdx="4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2" dur="500"/>
                                        <p:tgtEl>
                                          <p:spTgt spid="6">
                                            <p:graphicEl>
                                              <a:chart seriesIdx="2" categoryIdx="4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4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7" dur="500"/>
                                        <p:tgtEl>
                                          <p:spTgt spid="6">
                                            <p:graphicEl>
                                              <a:chart seriesIdx="3" categoryIdx="4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El"/>
        </p:bldSub>
      </p:bldGraphic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8655</TotalTime>
  <Words>3482</Words>
  <Application>Microsoft Office PowerPoint</Application>
  <PresentationFormat>Экран (4:3)</PresentationFormat>
  <Paragraphs>714</Paragraphs>
  <Slides>37</Slides>
  <Notes>28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ОТЧЕТ ОБ ИСПОЛНЕНИИ БЮДЖЕТА ГОРОДА ПОКАЧИ ЗА 2017 ГОД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ОТЧЕТ ОБ ИСПОЛНЕНИИ БЮДЖЕТА ГОРОДА ПОКАЧИ ЗА 2017 ГОД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Finansist-13</cp:lastModifiedBy>
  <cp:revision>1138</cp:revision>
  <cp:lastPrinted>2018-04-23T05:35:58Z</cp:lastPrinted>
  <dcterms:created xsi:type="dcterms:W3CDTF">2013-05-18T18:27:44Z</dcterms:created>
  <dcterms:modified xsi:type="dcterms:W3CDTF">2018-05-17T03:57:53Z</dcterms:modified>
</cp:coreProperties>
</file>