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drawing16.xml" ContentType="application/vnd.ms-office.drawingml.diagramDrawing+xml"/>
  <Override PartName="/ppt/notesSlides/notesSlide9.xml" ContentType="application/vnd.openxmlformats-officedocument.presentationml.notesSlide+xml"/>
  <Override PartName="/ppt/diagrams/drawing9.xml" ContentType="application/vnd.ms-office.drawingml.diagramDrawing+xml"/>
  <Override PartName="/ppt/diagrams/drawing14.xml" ContentType="application/vnd.ms-office.drawingml.diagramDrawing+xml"/>
  <Override PartName="/ppt/notesSlides/notesSlide7.xml" ContentType="application/vnd.openxmlformats-officedocument.presentationml.notesSlide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rawing7.xml" ContentType="application/vnd.ms-office.drawingml.diagramDrawing+xml"/>
  <Override PartName="/ppt/diagrams/drawing21.xml" ContentType="application/vnd.ms-office.drawingml.diagramDrawing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diagrams/drawing4.xml" ContentType="application/vnd.ms-office.drawingml.diagramDrawing+xml"/>
  <Override PartName="/ppt/diagrams/drawing10.xml" ContentType="application/vnd.ms-office.drawingml.diagramDrawing+xml"/>
  <Override PartName="/ppt/diagrams/drawing5.xml" ContentType="application/vnd.ms-office.drawingml.diagramDrawing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diagrams/drawing17.xml" ContentType="application/vnd.ms-office.drawingml.diagramDrawing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diagrams/drawing15.xml" ContentType="application/vnd.ms-office.drawingml.diagramDrawing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diagrams/layout2.xml" ContentType="application/vnd.openxmlformats-officedocument.drawingml.diagramLayout+xml"/>
  <Override PartName="/ppt/diagrams/drawing13.xml" ContentType="application/vnd.ms-office.drawingml.diagramDrawing+xml"/>
  <Override PartName="/ppt/diagrams/drawing8.xml" ContentType="application/vnd.ms-office.drawingml.diagramDrawing+xml"/>
  <Override PartName="/ppt/notesSlides/notesSlide6.xml" ContentType="application/vnd.openxmlformats-officedocument.presentationml.notesSlide+xml"/>
  <Override PartName="/ppt/diagrams/drawing6.xml" ContentType="application/vnd.ms-office.drawingml.diagramDrawing+xml"/>
  <Override PartName="/ppt/diagrams/drawing22.xml" ContentType="application/vnd.ms-office.drawingml.diagramDrawing+xml"/>
  <Override PartName="/ppt/diagrams/drawing11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bookmarkIdSeed="5">
  <p:sldMasterIdLst>
    <p:sldMasterId id="2147483648" r:id="rId1"/>
  </p:sldMasterIdLst>
  <p:notesMasterIdLst>
    <p:notesMasterId r:id="rId30"/>
  </p:notesMasterIdLst>
  <p:sldIdLst>
    <p:sldId id="256" r:id="rId2"/>
    <p:sldId id="316" r:id="rId3"/>
    <p:sldId id="305" r:id="rId4"/>
    <p:sldId id="302" r:id="rId5"/>
    <p:sldId id="262" r:id="rId6"/>
    <p:sldId id="311" r:id="rId7"/>
    <p:sldId id="310" r:id="rId8"/>
    <p:sldId id="295" r:id="rId9"/>
    <p:sldId id="296" r:id="rId10"/>
    <p:sldId id="297" r:id="rId11"/>
    <p:sldId id="275" r:id="rId12"/>
    <p:sldId id="288" r:id="rId13"/>
    <p:sldId id="304" r:id="rId14"/>
    <p:sldId id="301" r:id="rId15"/>
    <p:sldId id="299" r:id="rId16"/>
    <p:sldId id="287" r:id="rId17"/>
    <p:sldId id="300" r:id="rId18"/>
    <p:sldId id="303" r:id="rId19"/>
    <p:sldId id="308" r:id="rId20"/>
    <p:sldId id="314" r:id="rId21"/>
    <p:sldId id="322" r:id="rId22"/>
    <p:sldId id="318" r:id="rId23"/>
    <p:sldId id="321" r:id="rId24"/>
    <p:sldId id="320" r:id="rId25"/>
    <p:sldId id="319" r:id="rId26"/>
    <p:sldId id="269" r:id="rId27"/>
    <p:sldId id="270" r:id="rId28"/>
    <p:sldId id="323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6600FF"/>
    <a:srgbClr val="A50021"/>
    <a:srgbClr val="19434F"/>
    <a:srgbClr val="112F37"/>
    <a:srgbClr val="565656"/>
    <a:srgbClr val="292929"/>
    <a:srgbClr val="FF8181"/>
    <a:srgbClr val="E28560"/>
    <a:srgbClr val="9FE6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202B0CA-FC54-4496-8BCA-5EF66A818D29}" styleName="Темный стиль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793D81CF-94F2-401A-BA57-92F5A7B2D0C5}" styleName="Средний стиль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E8B1032C-EA38-4F05-BA0D-38AFFFC7BED3}" styleName="Светлый стиль 3 -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ED083AE6-46FA-4A59-8FB0-9F97EB10719F}" styleName="Светлый стиль 3 - акцент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74C1A8A3-306A-4EB7-A6B1-4F7E0EB9C5D6}" styleName="Средний стиль 3 - акцент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 horzBarState="maximized">
    <p:restoredLeft sz="15620" autoAdjust="0"/>
    <p:restoredTop sz="95365" autoAdjust="0"/>
  </p:normalViewPr>
  <p:slideViewPr>
    <p:cSldViewPr>
      <p:cViewPr>
        <p:scale>
          <a:sx n="110" d="100"/>
          <a:sy n="110" d="100"/>
        </p:scale>
        <p:origin x="-1560" y="-1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18" y="1878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K:\3.%20&#1040;&#1082;&#1090;&#1091;&#1072;&#1083;&#1080;&#1079;&#1072;&#1094;&#1080;&#1103;%20&#1089;&#1090;&#1088;&#1072;&#1090;&#1077;&#1075;&#1080;%202018\&#1058;&#1072;&#1073;&#1083;&#1080;&#1094;&#1072;%20&#1087;&#1086;&#1082;&#1072;&#1079;&#1072;&#1090;&#1077;&#1083;&#1077;&#1081;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10"/>
  <c:chart>
    <c:view3D>
      <c:rotX val="30"/>
      <c:rotY val="10"/>
      <c:perspective val="0"/>
    </c:view3D>
    <c:plotArea>
      <c:layout>
        <c:manualLayout>
          <c:layoutTarget val="inner"/>
          <c:xMode val="edge"/>
          <c:yMode val="edge"/>
          <c:x val="2.5156621209844278E-2"/>
          <c:y val="9.1326847156354751E-2"/>
          <c:w val="0.62569799228101486"/>
          <c:h val="0.72179150238512091"/>
        </c:manualLayout>
      </c:layout>
      <c:pie3DChart>
        <c:varyColors val="1"/>
        <c:ser>
          <c:idx val="0"/>
          <c:order val="0"/>
          <c:explosion val="25"/>
          <c:dPt>
            <c:idx val="0"/>
            <c:explosion val="2"/>
          </c:dPt>
          <c:dPt>
            <c:idx val="1"/>
            <c:explosion val="0"/>
          </c:dPt>
          <c:dPt>
            <c:idx val="2"/>
            <c:explosion val="2"/>
          </c:dPt>
          <c:dPt>
            <c:idx val="3"/>
            <c:explosion val="0"/>
          </c:dPt>
          <c:dPt>
            <c:idx val="4"/>
            <c:explosion val="0"/>
          </c:dPt>
          <c:dPt>
            <c:idx val="5"/>
            <c:explosion val="0"/>
          </c:dPt>
          <c:dPt>
            <c:idx val="6"/>
            <c:explosion val="0"/>
          </c:dPt>
          <c:dPt>
            <c:idx val="7"/>
            <c:explosion val="7"/>
          </c:dPt>
          <c:dPt>
            <c:idx val="8"/>
            <c:explosion val="0"/>
          </c:dPt>
          <c:dPt>
            <c:idx val="9"/>
            <c:explosion val="0"/>
          </c:dPt>
          <c:dPt>
            <c:idx val="10"/>
            <c:explosion val="0"/>
          </c:dPt>
          <c:dLbls>
            <c:showVal val="1"/>
            <c:showLeaderLines val="1"/>
          </c:dLbls>
          <c:cat>
            <c:strRef>
              <c:f>Лист1!$A$35:$A$45</c:f>
              <c:strCache>
                <c:ptCount val="11"/>
                <c:pt idx="0">
                  <c:v>добыча полезных ископаемых</c:v>
                </c:pt>
                <c:pt idx="1">
                  <c:v>обспечение электоэнергией, газом и паром, кондиционирование воздуха</c:v>
                </c:pt>
                <c:pt idx="2">
                  <c:v>торговля розничная и оптовая</c:v>
                </c:pt>
                <c:pt idx="3">
                  <c:v>Образование</c:v>
                </c:pt>
                <c:pt idx="4">
                  <c:v>Строительство</c:v>
                </c:pt>
                <c:pt idx="5">
                  <c:v>Государственное управление и обеспечение военной безопасности, социальное обеспечение</c:v>
                </c:pt>
                <c:pt idx="6">
                  <c:v>Транспорт и связь</c:v>
                </c:pt>
                <c:pt idx="7">
                  <c:v>Финансовая и страховая деятельность</c:v>
                </c:pt>
                <c:pt idx="8">
                  <c:v>Административная деятельность</c:v>
                </c:pt>
                <c:pt idx="9">
                  <c:v>Деятельность в области культуры и спорта, организации досуга и развлечений</c:v>
                </c:pt>
                <c:pt idx="10">
                  <c:v>Проедоставление прочих услуг</c:v>
                </c:pt>
              </c:strCache>
            </c:strRef>
          </c:cat>
          <c:val>
            <c:numRef>
              <c:f>Лист1!$B$35:$B$45</c:f>
              <c:numCache>
                <c:formatCode>0.00%</c:formatCode>
                <c:ptCount val="11"/>
                <c:pt idx="0">
                  <c:v>0.2100538599640934</c:v>
                </c:pt>
                <c:pt idx="1">
                  <c:v>1.9115006864505235E-2</c:v>
                </c:pt>
                <c:pt idx="2">
                  <c:v>1.9115006864505235E-2</c:v>
                </c:pt>
                <c:pt idx="3">
                  <c:v>8.0050691730911394E-2</c:v>
                </c:pt>
                <c:pt idx="4">
                  <c:v>2.5240257682965592E-2</c:v>
                </c:pt>
                <c:pt idx="5">
                  <c:v>2.5979512092090012E-2</c:v>
                </c:pt>
                <c:pt idx="6">
                  <c:v>0.12049846868729538</c:v>
                </c:pt>
                <c:pt idx="7">
                  <c:v>3.3794487274263411E-3</c:v>
                </c:pt>
                <c:pt idx="8">
                  <c:v>3.4533741683387964E-2</c:v>
                </c:pt>
                <c:pt idx="9">
                  <c:v>1.3940226000633672E-2</c:v>
                </c:pt>
                <c:pt idx="10">
                  <c:v>0.1300031682331817</c:v>
                </c:pt>
              </c:numCache>
            </c:numRef>
          </c:val>
        </c:ser>
      </c:pie3DChart>
    </c:plotArea>
    <c:legend>
      <c:legendPos val="r"/>
      <c:layout>
        <c:manualLayout>
          <c:xMode val="edge"/>
          <c:yMode val="edge"/>
          <c:x val="0.65074012557566663"/>
          <c:y val="5.4506052535769484E-2"/>
          <c:w val="0.33891982612067012"/>
          <c:h val="0.70227298178628106"/>
        </c:manualLayout>
      </c:layout>
    </c:legend>
    <c:plotVisOnly val="1"/>
  </c:chart>
  <c:txPr>
    <a:bodyPr/>
    <a:lstStyle/>
    <a:p>
      <a:pPr>
        <a:defRPr spc="-100" baseline="0"/>
      </a:pPr>
      <a:endParaRPr lang="ru-RU"/>
    </a:p>
  </c:txPr>
  <c:externalData r:id="rId1"/>
</c:chartSpace>
</file>

<file path=ppt/diagrams/_rels/drawing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image" Target="../media/image40.jpe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1.jpeg"/><Relationship Id="rId2" Type="http://schemas.openxmlformats.org/officeDocument/2006/relationships/image" Target="../media/image221.jpeg"/><Relationship Id="rId1" Type="http://schemas.openxmlformats.org/officeDocument/2006/relationships/image" Target="../media/image211.jpeg"/><Relationship Id="rId5" Type="http://schemas.openxmlformats.org/officeDocument/2006/relationships/image" Target="../media/image251.jpeg"/><Relationship Id="rId4" Type="http://schemas.openxmlformats.org/officeDocument/2006/relationships/image" Target="../media/image241.jpeg"/></Relationships>
</file>

<file path=ppt/diagrams/_rels/drawing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1.jpeg"/><Relationship Id="rId1" Type="http://schemas.openxmlformats.org/officeDocument/2006/relationships/image" Target="../media/image331.jpeg"/></Relationships>
</file>

<file path=ppt/diagrams/_rels/drawing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png"/><Relationship Id="rId1" Type="http://schemas.openxmlformats.org/officeDocument/2006/relationships/image" Target="../media/image34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4657398-3FA8-424D-BE90-752A57526140}" type="doc">
      <dgm:prSet loTypeId="urn:microsoft.com/office/officeart/2005/8/layout/radial6" loCatId="cycle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363C780-AA7A-48A8-9561-8AB6C6C0082E}">
      <dgm:prSet phldrT="[Текст]" custT="1">
        <dgm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dgm:style>
      </dgm:prSet>
      <dgm:spPr>
        <a:gradFill rotWithShape="0">
          <a:gsLst>
            <a:gs pos="99000">
              <a:schemeClr val="bg1">
                <a:lumMod val="85000"/>
              </a:schemeClr>
            </a:gs>
            <a:gs pos="99000">
              <a:schemeClr val="accent5">
                <a:shade val="93000"/>
                <a:satMod val="130000"/>
              </a:schemeClr>
            </a:gs>
            <a:gs pos="100000">
              <a:schemeClr val="accent5">
                <a:shade val="94000"/>
                <a:satMod val="135000"/>
              </a:schemeClr>
            </a:gs>
          </a:gsLst>
          <a:lin ang="16200000" scaled="0"/>
        </a:gradFill>
        <a:ln>
          <a:noFill/>
        </a:ln>
      </dgm:spPr>
      <dgm:t>
        <a:bodyPr/>
        <a:lstStyle/>
        <a:p>
          <a:r>
            <a:rPr lang="ru-RU" sz="1700" b="1" dirty="0" smtClean="0">
              <a:solidFill>
                <a:srgbClr val="002060"/>
              </a:solidFill>
            </a:rPr>
            <a:t>Партнерство</a:t>
          </a:r>
          <a:endParaRPr lang="ru-RU" sz="1700" b="1" dirty="0">
            <a:solidFill>
              <a:srgbClr val="002060"/>
            </a:solidFill>
          </a:endParaRPr>
        </a:p>
      </dgm:t>
    </dgm:pt>
    <dgm:pt modelId="{51185C57-E7C5-40F1-B301-9F43534FC570}" type="parTrans" cxnId="{3F473AB0-C432-48DE-A3A1-D50FCC3EE4A7}">
      <dgm:prSet/>
      <dgm:spPr/>
      <dgm:t>
        <a:bodyPr/>
        <a:lstStyle/>
        <a:p>
          <a:endParaRPr lang="ru-RU" sz="2800"/>
        </a:p>
      </dgm:t>
    </dgm:pt>
    <dgm:pt modelId="{FFCD3279-F44A-4C18-904A-38670163F192}" type="sibTrans" cxnId="{3F473AB0-C432-48DE-A3A1-D50FCC3EE4A7}">
      <dgm:prSet/>
      <dgm:spPr/>
      <dgm:t>
        <a:bodyPr/>
        <a:lstStyle/>
        <a:p>
          <a:endParaRPr lang="ru-RU" sz="2800"/>
        </a:p>
      </dgm:t>
    </dgm:pt>
    <dgm:pt modelId="{5A32C796-252E-4991-8241-49BD29ACE91B}">
      <dgm:prSet phldrT="[Текст]" custT="1">
        <dgm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dgm:style>
      </dgm:prSet>
      <dgm:spPr>
        <a:gradFill rotWithShape="0">
          <a:gsLst>
            <a:gs pos="99000">
              <a:schemeClr val="bg1">
                <a:lumMod val="85000"/>
              </a:schemeClr>
            </a:gs>
            <a:gs pos="99000">
              <a:schemeClr val="accent5">
                <a:shade val="93000"/>
                <a:satMod val="130000"/>
              </a:schemeClr>
            </a:gs>
            <a:gs pos="100000">
              <a:schemeClr val="accent5">
                <a:shade val="94000"/>
                <a:satMod val="135000"/>
              </a:schemeClr>
            </a:gs>
          </a:gsLst>
          <a:lin ang="16200000" scaled="0"/>
        </a:gradFill>
        <a:ln>
          <a:noFill/>
        </a:ln>
      </dgm:spPr>
      <dgm:t>
        <a:bodyPr/>
        <a:lstStyle/>
        <a:p>
          <a:r>
            <a:rPr lang="ru-RU" sz="1600" b="1" dirty="0" smtClean="0">
              <a:solidFill>
                <a:srgbClr val="002060"/>
              </a:solidFill>
            </a:rPr>
            <a:t>Органы местного самоуправления </a:t>
          </a:r>
          <a:endParaRPr lang="ru-RU" sz="1600" b="1" dirty="0">
            <a:solidFill>
              <a:srgbClr val="002060"/>
            </a:solidFill>
          </a:endParaRPr>
        </a:p>
      </dgm:t>
    </dgm:pt>
    <dgm:pt modelId="{55C9A7CE-2AC2-4D3B-A646-915F29C089A8}" type="parTrans" cxnId="{0DAE2276-F3D5-48BF-9000-B5FF4783DF18}">
      <dgm:prSet/>
      <dgm:spPr/>
      <dgm:t>
        <a:bodyPr/>
        <a:lstStyle/>
        <a:p>
          <a:endParaRPr lang="ru-RU" sz="2800"/>
        </a:p>
      </dgm:t>
    </dgm:pt>
    <dgm:pt modelId="{CDE12A1B-BD92-4F1F-94BE-84DF73794397}" type="sibTrans" cxnId="{0DAE2276-F3D5-48BF-9000-B5FF4783DF18}">
      <dgm:prSet>
        <dgm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ru-RU" sz="2800"/>
        </a:p>
      </dgm:t>
    </dgm:pt>
    <dgm:pt modelId="{9B4C9E1D-AA45-490A-8DC9-4157DBF396F9}">
      <dgm:prSet phldrT="[Текст]" custT="1">
        <dgm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dgm:style>
      </dgm:prSet>
      <dgm:spPr>
        <a:gradFill rotWithShape="0">
          <a:gsLst>
            <a:gs pos="99000">
              <a:schemeClr val="bg1">
                <a:lumMod val="85000"/>
              </a:schemeClr>
            </a:gs>
            <a:gs pos="99000">
              <a:schemeClr val="accent5">
                <a:shade val="93000"/>
                <a:satMod val="130000"/>
              </a:schemeClr>
            </a:gs>
            <a:gs pos="100000">
              <a:schemeClr val="accent5">
                <a:shade val="94000"/>
                <a:satMod val="135000"/>
              </a:schemeClr>
            </a:gs>
          </a:gsLst>
          <a:lin ang="16200000" scaled="0"/>
        </a:gradFill>
        <a:ln>
          <a:noFill/>
        </a:ln>
      </dgm:spPr>
      <dgm:t>
        <a:bodyPr/>
        <a:lstStyle/>
        <a:p>
          <a:r>
            <a:rPr lang="ru-RU" sz="1600" b="1" dirty="0" smtClean="0">
              <a:solidFill>
                <a:srgbClr val="002060"/>
              </a:solidFill>
            </a:rPr>
            <a:t>Региональные органы государственной власти</a:t>
          </a:r>
          <a:endParaRPr lang="ru-RU" sz="1600" b="1" dirty="0">
            <a:solidFill>
              <a:srgbClr val="002060"/>
            </a:solidFill>
          </a:endParaRPr>
        </a:p>
      </dgm:t>
    </dgm:pt>
    <dgm:pt modelId="{00432D53-7336-4796-BBAF-BB019115EA22}" type="parTrans" cxnId="{E745111A-15D1-4552-AD14-4F898FF9CC76}">
      <dgm:prSet/>
      <dgm:spPr/>
      <dgm:t>
        <a:bodyPr/>
        <a:lstStyle/>
        <a:p>
          <a:endParaRPr lang="ru-RU" sz="2800"/>
        </a:p>
      </dgm:t>
    </dgm:pt>
    <dgm:pt modelId="{39600301-1A25-4C79-8A70-E3E4AE7462C2}" type="sibTrans" cxnId="{E745111A-15D1-4552-AD14-4F898FF9CC76}">
      <dgm:prSet>
        <dgm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ru-RU" sz="2800"/>
        </a:p>
      </dgm:t>
    </dgm:pt>
    <dgm:pt modelId="{C9B87CFF-8E4C-47BA-8461-7C3425A1FBF5}">
      <dgm:prSet phldrT="[Текст]" custT="1">
        <dgm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dgm:style>
      </dgm:prSet>
      <dgm:spPr>
        <a:gradFill rotWithShape="0">
          <a:gsLst>
            <a:gs pos="99000">
              <a:schemeClr val="bg1">
                <a:lumMod val="85000"/>
              </a:schemeClr>
            </a:gs>
            <a:gs pos="99000">
              <a:schemeClr val="accent5">
                <a:shade val="93000"/>
                <a:satMod val="130000"/>
              </a:schemeClr>
            </a:gs>
            <a:gs pos="100000">
              <a:schemeClr val="accent5">
                <a:shade val="94000"/>
                <a:satMod val="135000"/>
              </a:schemeClr>
            </a:gs>
          </a:gsLst>
          <a:lin ang="16200000" scaled="0"/>
        </a:gradFill>
        <a:ln>
          <a:noFill/>
        </a:ln>
      </dgm:spPr>
      <dgm:t>
        <a:bodyPr/>
        <a:lstStyle/>
        <a:p>
          <a:r>
            <a:rPr lang="ru-RU" sz="1500" b="1" dirty="0" smtClean="0">
              <a:solidFill>
                <a:srgbClr val="002060"/>
              </a:solidFill>
            </a:rPr>
            <a:t>Организации, </a:t>
          </a:r>
        </a:p>
        <a:p>
          <a:r>
            <a:rPr lang="ru-RU" sz="1500" b="1" smtClean="0">
              <a:solidFill>
                <a:srgbClr val="002060"/>
              </a:solidFill>
            </a:rPr>
            <a:t>Осуществляю</a:t>
          </a:r>
        </a:p>
        <a:p>
          <a:r>
            <a:rPr lang="ru-RU" sz="1500" b="1" smtClean="0">
              <a:solidFill>
                <a:srgbClr val="002060"/>
              </a:solidFill>
            </a:rPr>
            <a:t>щие</a:t>
          </a:r>
          <a:r>
            <a:rPr lang="ru-RU" sz="1500" b="1" dirty="0" smtClean="0">
              <a:solidFill>
                <a:srgbClr val="002060"/>
              </a:solidFill>
            </a:rPr>
            <a:t> деятельность на территории округа</a:t>
          </a:r>
          <a:endParaRPr lang="ru-RU" sz="1500" b="1" dirty="0">
            <a:solidFill>
              <a:srgbClr val="002060"/>
            </a:solidFill>
          </a:endParaRPr>
        </a:p>
      </dgm:t>
    </dgm:pt>
    <dgm:pt modelId="{3C73311B-4E7A-42EF-851B-0FDDDF865376}" type="parTrans" cxnId="{B5463A53-1993-4122-8BE5-A71423960525}">
      <dgm:prSet/>
      <dgm:spPr/>
      <dgm:t>
        <a:bodyPr/>
        <a:lstStyle/>
        <a:p>
          <a:endParaRPr lang="ru-RU" sz="2800"/>
        </a:p>
      </dgm:t>
    </dgm:pt>
    <dgm:pt modelId="{6574289E-2BE7-4C29-BE20-6EE0BC7D3DA9}" type="sibTrans" cxnId="{B5463A53-1993-4122-8BE5-A71423960525}">
      <dgm:prSet>
        <dgm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ru-RU" sz="2800"/>
        </a:p>
      </dgm:t>
    </dgm:pt>
    <dgm:pt modelId="{28498B35-AE21-4C62-A18C-73C62E1167CB}">
      <dgm:prSet phldrT="[Текст]" custT="1">
        <dgm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dgm:style>
      </dgm:prSet>
      <dgm:spPr>
        <a:gradFill rotWithShape="0">
          <a:gsLst>
            <a:gs pos="99000">
              <a:schemeClr val="bg1">
                <a:lumMod val="85000"/>
              </a:schemeClr>
            </a:gs>
            <a:gs pos="99000">
              <a:schemeClr val="accent5">
                <a:shade val="93000"/>
                <a:satMod val="130000"/>
              </a:schemeClr>
            </a:gs>
            <a:gs pos="100000">
              <a:schemeClr val="accent5">
                <a:shade val="94000"/>
                <a:satMod val="135000"/>
              </a:schemeClr>
            </a:gs>
          </a:gsLst>
          <a:lin ang="16200000" scaled="0"/>
        </a:gradFill>
        <a:ln>
          <a:noFill/>
        </a:ln>
      </dgm:spPr>
      <dgm:t>
        <a:bodyPr/>
        <a:lstStyle/>
        <a:p>
          <a:r>
            <a:rPr lang="ru-RU" sz="1500" b="1" dirty="0" smtClean="0">
              <a:solidFill>
                <a:srgbClr val="002060"/>
              </a:solidFill>
            </a:rPr>
            <a:t>Федеральные органы исполнительной власти</a:t>
          </a:r>
          <a:endParaRPr lang="ru-RU" sz="1500" b="1" dirty="0">
            <a:solidFill>
              <a:srgbClr val="002060"/>
            </a:solidFill>
          </a:endParaRPr>
        </a:p>
      </dgm:t>
    </dgm:pt>
    <dgm:pt modelId="{C7959B96-30FD-4592-82F0-39CC42E81D1F}" type="parTrans" cxnId="{A770D537-71EA-4764-AA64-F89B767AEDD5}">
      <dgm:prSet/>
      <dgm:spPr/>
      <dgm:t>
        <a:bodyPr/>
        <a:lstStyle/>
        <a:p>
          <a:endParaRPr lang="ru-RU" sz="2800"/>
        </a:p>
      </dgm:t>
    </dgm:pt>
    <dgm:pt modelId="{0710B9F5-08FE-4B38-931F-5E792779F897}" type="sibTrans" cxnId="{A770D537-71EA-4764-AA64-F89B767AEDD5}">
      <dgm:prSet>
        <dgm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ru-RU" sz="2800"/>
        </a:p>
      </dgm:t>
    </dgm:pt>
    <dgm:pt modelId="{5D85728C-96A2-4701-825D-8584EE783343}">
      <dgm:prSet phldrT="[Текст]" custScaleX="155783">
        <dgm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ru-RU" sz="1200" dirty="0">
            <a:solidFill>
              <a:srgbClr val="002060"/>
            </a:solidFill>
          </a:endParaRPr>
        </a:p>
      </dgm:t>
    </dgm:pt>
    <dgm:pt modelId="{961DECAE-66A7-43D7-8FAD-F97E86E8C46C}" type="sibTrans" cxnId="{BD90186A-3A7D-4238-A030-EAE794047BF6}">
      <dgm:prSet/>
      <dgm:spPr/>
      <dgm:t>
        <a:bodyPr/>
        <a:lstStyle/>
        <a:p>
          <a:endParaRPr lang="ru-RU"/>
        </a:p>
      </dgm:t>
    </dgm:pt>
    <dgm:pt modelId="{269E9963-F411-4A4D-981A-F24F88CA75C6}" type="parTrans" cxnId="{BD90186A-3A7D-4238-A030-EAE794047BF6}">
      <dgm:prSet/>
      <dgm:spPr/>
      <dgm:t>
        <a:bodyPr/>
        <a:lstStyle/>
        <a:p>
          <a:endParaRPr lang="ru-RU"/>
        </a:p>
      </dgm:t>
    </dgm:pt>
    <dgm:pt modelId="{E5923FFA-E3AD-44D0-A840-7C0DEADB73DC}">
      <dgm:prSet phldrT="[Текст]" custT="1">
        <dgm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dgm:style>
      </dgm:prSet>
      <dgm:spPr>
        <a:gradFill rotWithShape="0">
          <a:gsLst>
            <a:gs pos="99000">
              <a:schemeClr val="bg1">
                <a:lumMod val="85000"/>
              </a:schemeClr>
            </a:gs>
            <a:gs pos="99000">
              <a:schemeClr val="accent5">
                <a:shade val="93000"/>
                <a:satMod val="130000"/>
              </a:schemeClr>
            </a:gs>
            <a:gs pos="100000">
              <a:schemeClr val="accent5">
                <a:shade val="94000"/>
                <a:satMod val="135000"/>
              </a:schemeClr>
            </a:gs>
          </a:gsLst>
          <a:lin ang="16200000" scaled="0"/>
        </a:gradFill>
        <a:ln>
          <a:noFill/>
        </a:ln>
      </dgm:spPr>
      <dgm:t>
        <a:bodyPr/>
        <a:lstStyle/>
        <a:p>
          <a:r>
            <a:rPr lang="ru-RU" sz="1600" b="1" dirty="0" smtClean="0">
              <a:solidFill>
                <a:srgbClr val="002060"/>
              </a:solidFill>
            </a:rPr>
            <a:t>Предприятия и население</a:t>
          </a:r>
          <a:endParaRPr lang="ru-RU" sz="1600" b="1" dirty="0">
            <a:solidFill>
              <a:srgbClr val="002060"/>
            </a:solidFill>
          </a:endParaRPr>
        </a:p>
      </dgm:t>
    </dgm:pt>
    <dgm:pt modelId="{64CD3B43-7CAD-481E-9FB0-E1F4ED85877C}" type="parTrans" cxnId="{8047EC02-54C9-47E9-A879-D2849CCE0D63}">
      <dgm:prSet/>
      <dgm:spPr/>
      <dgm:t>
        <a:bodyPr/>
        <a:lstStyle/>
        <a:p>
          <a:endParaRPr lang="ru-RU"/>
        </a:p>
      </dgm:t>
    </dgm:pt>
    <dgm:pt modelId="{5FD11D25-8300-4BF4-AE2E-C6F5EE7B5D1B}" type="sibTrans" cxnId="{8047EC02-54C9-47E9-A879-D2849CCE0D63}">
      <dgm:prSet/>
      <dgm:spPr/>
      <dgm:t>
        <a:bodyPr/>
        <a:lstStyle/>
        <a:p>
          <a:endParaRPr lang="ru-RU"/>
        </a:p>
      </dgm:t>
    </dgm:pt>
    <dgm:pt modelId="{1AD8D418-B864-453B-8FE4-592BC7E61502}" type="pres">
      <dgm:prSet presAssocID="{94657398-3FA8-424D-BE90-752A57526140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4E60FA3-11FD-49FB-8A24-4FBB9227F1F4}" type="pres">
      <dgm:prSet presAssocID="{B363C780-AA7A-48A8-9561-8AB6C6C0082E}" presName="centerShape" presStyleLbl="node0" presStyleIdx="0" presStyleCnt="1" custScaleY="71000" custLinFactNeighborX="3522" custLinFactNeighborY="-3283"/>
      <dgm:spPr/>
      <dgm:t>
        <a:bodyPr/>
        <a:lstStyle/>
        <a:p>
          <a:endParaRPr lang="ru-RU"/>
        </a:p>
      </dgm:t>
    </dgm:pt>
    <dgm:pt modelId="{67224400-06EC-4EBA-B279-59E6BCE5569F}" type="pres">
      <dgm:prSet presAssocID="{5A32C796-252E-4991-8241-49BD29ACE91B}" presName="node" presStyleLbl="node1" presStyleIdx="0" presStyleCnt="5" custScaleX="16277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0E8BC40-D109-443B-96E0-B717A330BCE7}" type="pres">
      <dgm:prSet presAssocID="{5A32C796-252E-4991-8241-49BD29ACE91B}" presName="dummy" presStyleCnt="0"/>
      <dgm:spPr/>
      <dgm:t>
        <a:bodyPr/>
        <a:lstStyle/>
        <a:p>
          <a:endParaRPr lang="ru-RU"/>
        </a:p>
      </dgm:t>
    </dgm:pt>
    <dgm:pt modelId="{B60D471E-57BF-45A0-B9E2-5ECAEBAF450A}" type="pres">
      <dgm:prSet presAssocID="{CDE12A1B-BD92-4F1F-94BE-84DF73794397}" presName="sibTrans" presStyleLbl="sibTrans2D1" presStyleIdx="0" presStyleCnt="5"/>
      <dgm:spPr/>
      <dgm:t>
        <a:bodyPr/>
        <a:lstStyle/>
        <a:p>
          <a:endParaRPr lang="ru-RU"/>
        </a:p>
      </dgm:t>
    </dgm:pt>
    <dgm:pt modelId="{6FF3BEF2-67A1-4BFA-9B1D-B5461FCA9C12}" type="pres">
      <dgm:prSet presAssocID="{9B4C9E1D-AA45-490A-8DC9-4157DBF396F9}" presName="node" presStyleLbl="node1" presStyleIdx="1" presStyleCnt="5" custScaleX="168571" custRadScaleRad="116503" custRadScaleInc="229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0A64A44-6D60-4B48-9D69-D1070B5A2CF2}" type="pres">
      <dgm:prSet presAssocID="{9B4C9E1D-AA45-490A-8DC9-4157DBF396F9}" presName="dummy" presStyleCnt="0"/>
      <dgm:spPr/>
      <dgm:t>
        <a:bodyPr/>
        <a:lstStyle/>
        <a:p>
          <a:endParaRPr lang="ru-RU"/>
        </a:p>
      </dgm:t>
    </dgm:pt>
    <dgm:pt modelId="{31710CF2-E5C4-4F07-A398-421B2A657D8B}" type="pres">
      <dgm:prSet presAssocID="{39600301-1A25-4C79-8A70-E3E4AE7462C2}" presName="sibTrans" presStyleLbl="sibTrans2D1" presStyleIdx="1" presStyleCnt="5"/>
      <dgm:spPr/>
      <dgm:t>
        <a:bodyPr/>
        <a:lstStyle/>
        <a:p>
          <a:endParaRPr lang="ru-RU"/>
        </a:p>
      </dgm:t>
    </dgm:pt>
    <dgm:pt modelId="{7B0076DA-C6A4-4FD7-B97B-EB9F9F451337}" type="pres">
      <dgm:prSet presAssocID="{C9B87CFF-8E4C-47BA-8461-7C3425A1FBF5}" presName="node" presStyleLbl="node1" presStyleIdx="2" presStyleCnt="5" custScaleX="143058" custScaleY="110358" custRadScaleRad="109163" custRadScaleInc="-2569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4455F31-C063-42D8-B58C-7A8F5DB40766}" type="pres">
      <dgm:prSet presAssocID="{C9B87CFF-8E4C-47BA-8461-7C3425A1FBF5}" presName="dummy" presStyleCnt="0"/>
      <dgm:spPr/>
      <dgm:t>
        <a:bodyPr/>
        <a:lstStyle/>
        <a:p>
          <a:endParaRPr lang="ru-RU"/>
        </a:p>
      </dgm:t>
    </dgm:pt>
    <dgm:pt modelId="{947D1AF8-F6EF-4B88-974F-07067D5D2F47}" type="pres">
      <dgm:prSet presAssocID="{6574289E-2BE7-4C29-BE20-6EE0BC7D3DA9}" presName="sibTrans" presStyleLbl="sibTrans2D1" presStyleIdx="2" presStyleCnt="5"/>
      <dgm:spPr/>
      <dgm:t>
        <a:bodyPr/>
        <a:lstStyle/>
        <a:p>
          <a:endParaRPr lang="ru-RU"/>
        </a:p>
      </dgm:t>
    </dgm:pt>
    <dgm:pt modelId="{BD15920F-FB76-4690-A461-49D2CF6AAFF5}" type="pres">
      <dgm:prSet presAssocID="{28498B35-AE21-4C62-A18C-73C62E1167CB}" presName="node" presStyleLbl="node1" presStyleIdx="3" presStyleCnt="5" custScaleX="150428" custRadScaleRad="102777" custRadScaleInc="-47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5F6E37C-D2F7-4A24-9F8B-3C98ACFD88D0}" type="pres">
      <dgm:prSet presAssocID="{28498B35-AE21-4C62-A18C-73C62E1167CB}" presName="dummy" presStyleCnt="0"/>
      <dgm:spPr/>
      <dgm:t>
        <a:bodyPr/>
        <a:lstStyle/>
        <a:p>
          <a:endParaRPr lang="ru-RU"/>
        </a:p>
      </dgm:t>
    </dgm:pt>
    <dgm:pt modelId="{60D10BA3-8791-410C-9E35-51928924F075}" type="pres">
      <dgm:prSet presAssocID="{0710B9F5-08FE-4B38-931F-5E792779F897}" presName="sibTrans" presStyleLbl="sibTrans2D1" presStyleIdx="3" presStyleCnt="5"/>
      <dgm:spPr/>
      <dgm:t>
        <a:bodyPr/>
        <a:lstStyle/>
        <a:p>
          <a:endParaRPr lang="ru-RU"/>
        </a:p>
      </dgm:t>
    </dgm:pt>
    <dgm:pt modelId="{D2B89B07-7BE5-4EFB-AC21-018CF2811124}" type="pres">
      <dgm:prSet presAssocID="{E5923FFA-E3AD-44D0-A840-7C0DEADB73DC}" presName="node" presStyleLbl="node1" presStyleIdx="4" presStyleCnt="5" custScaleX="137707" custScaleY="92424" custRadScaleRad="100033" custRadScaleInc="-1706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A4489A3-627B-46C5-9A95-6B13838C6636}" type="pres">
      <dgm:prSet presAssocID="{E5923FFA-E3AD-44D0-A840-7C0DEADB73DC}" presName="dummy" presStyleCnt="0"/>
      <dgm:spPr/>
    </dgm:pt>
    <dgm:pt modelId="{EF93B0E2-A3AA-4338-8F0D-18EFDFED8D54}" type="pres">
      <dgm:prSet presAssocID="{5FD11D25-8300-4BF4-AE2E-C6F5EE7B5D1B}" presName="sibTrans" presStyleLbl="sibTrans2D1" presStyleIdx="4" presStyleCnt="5"/>
      <dgm:spPr/>
      <dgm:t>
        <a:bodyPr/>
        <a:lstStyle/>
        <a:p>
          <a:endParaRPr lang="ru-RU"/>
        </a:p>
      </dgm:t>
    </dgm:pt>
  </dgm:ptLst>
  <dgm:cxnLst>
    <dgm:cxn modelId="{1A0677AE-F5E7-4D36-8019-ACAFCD258125}" type="presOf" srcId="{B363C780-AA7A-48A8-9561-8AB6C6C0082E}" destId="{F4E60FA3-11FD-49FB-8A24-4FBB9227F1F4}" srcOrd="0" destOrd="0" presId="urn:microsoft.com/office/officeart/2005/8/layout/radial6"/>
    <dgm:cxn modelId="{3F473AB0-C432-48DE-A3A1-D50FCC3EE4A7}" srcId="{94657398-3FA8-424D-BE90-752A57526140}" destId="{B363C780-AA7A-48A8-9561-8AB6C6C0082E}" srcOrd="0" destOrd="0" parTransId="{51185C57-E7C5-40F1-B301-9F43534FC570}" sibTransId="{FFCD3279-F44A-4C18-904A-38670163F192}"/>
    <dgm:cxn modelId="{E745111A-15D1-4552-AD14-4F898FF9CC76}" srcId="{B363C780-AA7A-48A8-9561-8AB6C6C0082E}" destId="{9B4C9E1D-AA45-490A-8DC9-4157DBF396F9}" srcOrd="1" destOrd="0" parTransId="{00432D53-7336-4796-BBAF-BB019115EA22}" sibTransId="{39600301-1A25-4C79-8A70-E3E4AE7462C2}"/>
    <dgm:cxn modelId="{1A8E18C8-A396-4E6E-9B1E-00D096945B5A}" type="presOf" srcId="{28498B35-AE21-4C62-A18C-73C62E1167CB}" destId="{BD15920F-FB76-4690-A461-49D2CF6AAFF5}" srcOrd="0" destOrd="0" presId="urn:microsoft.com/office/officeart/2005/8/layout/radial6"/>
    <dgm:cxn modelId="{DF7A7C3A-7976-4D13-8345-A0E0DC84EF93}" type="presOf" srcId="{6574289E-2BE7-4C29-BE20-6EE0BC7D3DA9}" destId="{947D1AF8-F6EF-4B88-974F-07067D5D2F47}" srcOrd="0" destOrd="0" presId="urn:microsoft.com/office/officeart/2005/8/layout/radial6"/>
    <dgm:cxn modelId="{29AE43BC-882D-4D17-9F4D-C76C8473344E}" type="presOf" srcId="{9B4C9E1D-AA45-490A-8DC9-4157DBF396F9}" destId="{6FF3BEF2-67A1-4BFA-9B1D-B5461FCA9C12}" srcOrd="0" destOrd="0" presId="urn:microsoft.com/office/officeart/2005/8/layout/radial6"/>
    <dgm:cxn modelId="{FB7AF792-71D9-45C1-83FA-8CD5AFC2CC22}" type="presOf" srcId="{CDE12A1B-BD92-4F1F-94BE-84DF73794397}" destId="{B60D471E-57BF-45A0-B9E2-5ECAEBAF450A}" srcOrd="0" destOrd="0" presId="urn:microsoft.com/office/officeart/2005/8/layout/radial6"/>
    <dgm:cxn modelId="{7E35AFD5-7B47-48C4-8891-65C0F1D86C59}" type="presOf" srcId="{0710B9F5-08FE-4B38-931F-5E792779F897}" destId="{60D10BA3-8791-410C-9E35-51928924F075}" srcOrd="0" destOrd="0" presId="urn:microsoft.com/office/officeart/2005/8/layout/radial6"/>
    <dgm:cxn modelId="{BD90186A-3A7D-4238-A030-EAE794047BF6}" srcId="{94657398-3FA8-424D-BE90-752A57526140}" destId="{5D85728C-96A2-4701-825D-8584EE783343}" srcOrd="1" destOrd="0" parTransId="{269E9963-F411-4A4D-981A-F24F88CA75C6}" sibTransId="{961DECAE-66A7-43D7-8FAD-F97E86E8C46C}"/>
    <dgm:cxn modelId="{AC34CF56-C2B8-4E4B-9042-BC27641AE4B5}" type="presOf" srcId="{94657398-3FA8-424D-BE90-752A57526140}" destId="{1AD8D418-B864-453B-8FE4-592BC7E61502}" srcOrd="0" destOrd="0" presId="urn:microsoft.com/office/officeart/2005/8/layout/radial6"/>
    <dgm:cxn modelId="{CF037DCB-AE4E-4DC3-8451-72337E2EF01F}" type="presOf" srcId="{39600301-1A25-4C79-8A70-E3E4AE7462C2}" destId="{31710CF2-E5C4-4F07-A398-421B2A657D8B}" srcOrd="0" destOrd="0" presId="urn:microsoft.com/office/officeart/2005/8/layout/radial6"/>
    <dgm:cxn modelId="{B5463A53-1993-4122-8BE5-A71423960525}" srcId="{B363C780-AA7A-48A8-9561-8AB6C6C0082E}" destId="{C9B87CFF-8E4C-47BA-8461-7C3425A1FBF5}" srcOrd="2" destOrd="0" parTransId="{3C73311B-4E7A-42EF-851B-0FDDDF865376}" sibTransId="{6574289E-2BE7-4C29-BE20-6EE0BC7D3DA9}"/>
    <dgm:cxn modelId="{A770D537-71EA-4764-AA64-F89B767AEDD5}" srcId="{B363C780-AA7A-48A8-9561-8AB6C6C0082E}" destId="{28498B35-AE21-4C62-A18C-73C62E1167CB}" srcOrd="3" destOrd="0" parTransId="{C7959B96-30FD-4592-82F0-39CC42E81D1F}" sibTransId="{0710B9F5-08FE-4B38-931F-5E792779F897}"/>
    <dgm:cxn modelId="{0DAE2276-F3D5-48BF-9000-B5FF4783DF18}" srcId="{B363C780-AA7A-48A8-9561-8AB6C6C0082E}" destId="{5A32C796-252E-4991-8241-49BD29ACE91B}" srcOrd="0" destOrd="0" parTransId="{55C9A7CE-2AC2-4D3B-A646-915F29C089A8}" sibTransId="{CDE12A1B-BD92-4F1F-94BE-84DF73794397}"/>
    <dgm:cxn modelId="{8047EC02-54C9-47E9-A879-D2849CCE0D63}" srcId="{B363C780-AA7A-48A8-9561-8AB6C6C0082E}" destId="{E5923FFA-E3AD-44D0-A840-7C0DEADB73DC}" srcOrd="4" destOrd="0" parTransId="{64CD3B43-7CAD-481E-9FB0-E1F4ED85877C}" sibTransId="{5FD11D25-8300-4BF4-AE2E-C6F5EE7B5D1B}"/>
    <dgm:cxn modelId="{65B0ACD1-E625-4689-B330-761C8A71516F}" type="presOf" srcId="{5FD11D25-8300-4BF4-AE2E-C6F5EE7B5D1B}" destId="{EF93B0E2-A3AA-4338-8F0D-18EFDFED8D54}" srcOrd="0" destOrd="0" presId="urn:microsoft.com/office/officeart/2005/8/layout/radial6"/>
    <dgm:cxn modelId="{2A465BE4-DFF2-4CC4-BC7C-8D310A013788}" type="presOf" srcId="{E5923FFA-E3AD-44D0-A840-7C0DEADB73DC}" destId="{D2B89B07-7BE5-4EFB-AC21-018CF2811124}" srcOrd="0" destOrd="0" presId="urn:microsoft.com/office/officeart/2005/8/layout/radial6"/>
    <dgm:cxn modelId="{9838B4A8-B5B6-463B-9AAA-90DE870297D0}" type="presOf" srcId="{C9B87CFF-8E4C-47BA-8461-7C3425A1FBF5}" destId="{7B0076DA-C6A4-4FD7-B97B-EB9F9F451337}" srcOrd="0" destOrd="0" presId="urn:microsoft.com/office/officeart/2005/8/layout/radial6"/>
    <dgm:cxn modelId="{E0BED43B-B0D0-4102-A23C-B2D5E64EAE11}" type="presOf" srcId="{5A32C796-252E-4991-8241-49BD29ACE91B}" destId="{67224400-06EC-4EBA-B279-59E6BCE5569F}" srcOrd="0" destOrd="0" presId="urn:microsoft.com/office/officeart/2005/8/layout/radial6"/>
    <dgm:cxn modelId="{9806B30A-AABE-4A30-8EA4-497B53202F0F}" type="presParOf" srcId="{1AD8D418-B864-453B-8FE4-592BC7E61502}" destId="{F4E60FA3-11FD-49FB-8A24-4FBB9227F1F4}" srcOrd="0" destOrd="0" presId="urn:microsoft.com/office/officeart/2005/8/layout/radial6"/>
    <dgm:cxn modelId="{586D156D-992B-441A-83A9-C900DEF3B216}" type="presParOf" srcId="{1AD8D418-B864-453B-8FE4-592BC7E61502}" destId="{67224400-06EC-4EBA-B279-59E6BCE5569F}" srcOrd="1" destOrd="0" presId="urn:microsoft.com/office/officeart/2005/8/layout/radial6"/>
    <dgm:cxn modelId="{159CF846-530F-4AAC-AF53-2215A6AF8805}" type="presParOf" srcId="{1AD8D418-B864-453B-8FE4-592BC7E61502}" destId="{B0E8BC40-D109-443B-96E0-B717A330BCE7}" srcOrd="2" destOrd="0" presId="urn:microsoft.com/office/officeart/2005/8/layout/radial6"/>
    <dgm:cxn modelId="{177EE653-D02C-4E4D-BB13-0FFC5CF9AF86}" type="presParOf" srcId="{1AD8D418-B864-453B-8FE4-592BC7E61502}" destId="{B60D471E-57BF-45A0-B9E2-5ECAEBAF450A}" srcOrd="3" destOrd="0" presId="urn:microsoft.com/office/officeart/2005/8/layout/radial6"/>
    <dgm:cxn modelId="{C1A5D05C-5010-4AAB-8164-E766F75AE882}" type="presParOf" srcId="{1AD8D418-B864-453B-8FE4-592BC7E61502}" destId="{6FF3BEF2-67A1-4BFA-9B1D-B5461FCA9C12}" srcOrd="4" destOrd="0" presId="urn:microsoft.com/office/officeart/2005/8/layout/radial6"/>
    <dgm:cxn modelId="{CD17F97C-618F-44BD-B986-C1DB4C360CBE}" type="presParOf" srcId="{1AD8D418-B864-453B-8FE4-592BC7E61502}" destId="{F0A64A44-6D60-4B48-9D69-D1070B5A2CF2}" srcOrd="5" destOrd="0" presId="urn:microsoft.com/office/officeart/2005/8/layout/radial6"/>
    <dgm:cxn modelId="{C994F13A-9CFD-425A-96B6-F4936BC9FA31}" type="presParOf" srcId="{1AD8D418-B864-453B-8FE4-592BC7E61502}" destId="{31710CF2-E5C4-4F07-A398-421B2A657D8B}" srcOrd="6" destOrd="0" presId="urn:microsoft.com/office/officeart/2005/8/layout/radial6"/>
    <dgm:cxn modelId="{EA1CB48D-BBEE-47D3-94B1-32A0B4577ABC}" type="presParOf" srcId="{1AD8D418-B864-453B-8FE4-592BC7E61502}" destId="{7B0076DA-C6A4-4FD7-B97B-EB9F9F451337}" srcOrd="7" destOrd="0" presId="urn:microsoft.com/office/officeart/2005/8/layout/radial6"/>
    <dgm:cxn modelId="{929AE616-5435-4E3E-84E2-7E3914732534}" type="presParOf" srcId="{1AD8D418-B864-453B-8FE4-592BC7E61502}" destId="{54455F31-C063-42D8-B58C-7A8F5DB40766}" srcOrd="8" destOrd="0" presId="urn:microsoft.com/office/officeart/2005/8/layout/radial6"/>
    <dgm:cxn modelId="{439EEDD8-DC71-4BB3-AC8F-651BF257927F}" type="presParOf" srcId="{1AD8D418-B864-453B-8FE4-592BC7E61502}" destId="{947D1AF8-F6EF-4B88-974F-07067D5D2F47}" srcOrd="9" destOrd="0" presId="urn:microsoft.com/office/officeart/2005/8/layout/radial6"/>
    <dgm:cxn modelId="{5F415245-FBA6-44DC-9469-3A9CB841505C}" type="presParOf" srcId="{1AD8D418-B864-453B-8FE4-592BC7E61502}" destId="{BD15920F-FB76-4690-A461-49D2CF6AAFF5}" srcOrd="10" destOrd="0" presId="urn:microsoft.com/office/officeart/2005/8/layout/radial6"/>
    <dgm:cxn modelId="{171545E0-E611-47A4-BA88-478923004E71}" type="presParOf" srcId="{1AD8D418-B864-453B-8FE4-592BC7E61502}" destId="{85F6E37C-D2F7-4A24-9F8B-3C98ACFD88D0}" srcOrd="11" destOrd="0" presId="urn:microsoft.com/office/officeart/2005/8/layout/radial6"/>
    <dgm:cxn modelId="{402C6514-D892-4209-8ADD-AD73E3C62EEB}" type="presParOf" srcId="{1AD8D418-B864-453B-8FE4-592BC7E61502}" destId="{60D10BA3-8791-410C-9E35-51928924F075}" srcOrd="12" destOrd="0" presId="urn:microsoft.com/office/officeart/2005/8/layout/radial6"/>
    <dgm:cxn modelId="{39560717-3D03-4FFB-A472-D8B09BCD1268}" type="presParOf" srcId="{1AD8D418-B864-453B-8FE4-592BC7E61502}" destId="{D2B89B07-7BE5-4EFB-AC21-018CF2811124}" srcOrd="13" destOrd="0" presId="urn:microsoft.com/office/officeart/2005/8/layout/radial6"/>
    <dgm:cxn modelId="{36132D44-18EE-4711-829B-596FFB2CE3D9}" type="presParOf" srcId="{1AD8D418-B864-453B-8FE4-592BC7E61502}" destId="{2A4489A3-627B-46C5-9A95-6B13838C6636}" srcOrd="14" destOrd="0" presId="urn:microsoft.com/office/officeart/2005/8/layout/radial6"/>
    <dgm:cxn modelId="{CC93B48A-65D4-4475-BB5C-88BEF0C04210}" type="presParOf" srcId="{1AD8D418-B864-453B-8FE4-592BC7E61502}" destId="{EF93B0E2-A3AA-4338-8F0D-18EFDFED8D54}" srcOrd="15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4657398-3FA8-424D-BE90-752A57526140}" type="doc">
      <dgm:prSet loTypeId="urn:microsoft.com/office/officeart/2005/8/layout/bProcess3" loCatId="process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E47B26D-841F-4601-98F3-CB5D39B331D7}">
      <dgm:prSet phldrT="[Текст]" custT="1">
        <dgm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dgm:style>
      </dgm:prSet>
      <dgm:spPr>
        <a:gradFill rotWithShape="0">
          <a:gsLst>
            <a:gs pos="0">
              <a:schemeClr val="accent5">
                <a:shade val="51000"/>
                <a:satMod val="130000"/>
              </a:schemeClr>
            </a:gs>
            <a:gs pos="0">
              <a:schemeClr val="accent5">
                <a:shade val="93000"/>
                <a:satMod val="130000"/>
                <a:lumMod val="30000"/>
                <a:lumOff val="70000"/>
              </a:schemeClr>
            </a:gs>
            <a:gs pos="100000">
              <a:schemeClr val="accent5">
                <a:shade val="94000"/>
                <a:satMod val="135000"/>
              </a:schemeClr>
            </a:gs>
          </a:gsLst>
          <a:lin ang="16200000" scaled="0"/>
        </a:gradFill>
      </dgm:spPr>
      <dgm:t>
        <a:bodyPr/>
        <a:lstStyle/>
        <a:p>
          <a:r>
            <a:rPr lang="ru-RU" sz="1700" b="1" dirty="0" smtClean="0">
              <a:solidFill>
                <a:srgbClr val="002060"/>
              </a:solidFill>
            </a:rPr>
            <a:t>4. Реализация мероприятий</a:t>
          </a:r>
          <a:endParaRPr lang="ru-RU" sz="1700" b="1" dirty="0">
            <a:solidFill>
              <a:srgbClr val="002060"/>
            </a:solidFill>
          </a:endParaRPr>
        </a:p>
      </dgm:t>
    </dgm:pt>
    <dgm:pt modelId="{6761A7DB-F783-4B52-91A6-209F79625E62}" type="parTrans" cxnId="{F05A5A7D-D849-4451-AA32-700AF399CB96}">
      <dgm:prSet/>
      <dgm:spPr/>
      <dgm:t>
        <a:bodyPr/>
        <a:lstStyle/>
        <a:p>
          <a:endParaRPr lang="ru-RU"/>
        </a:p>
      </dgm:t>
    </dgm:pt>
    <dgm:pt modelId="{85067E0A-B7DF-4A16-8F69-1FF187590DC6}" type="sibTrans" cxnId="{F05A5A7D-D849-4451-AA32-700AF399CB96}">
      <dgm:prSet/>
      <dgm:spPr/>
      <dgm:t>
        <a:bodyPr/>
        <a:lstStyle/>
        <a:p>
          <a:endParaRPr lang="ru-RU"/>
        </a:p>
      </dgm:t>
    </dgm:pt>
    <dgm:pt modelId="{6220952E-E188-4A44-9C50-1B5BC83A6DA2}">
      <dgm:prSet phldrT="[Текст]" custT="1">
        <dgm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dgm:style>
      </dgm:prSet>
      <dgm:spPr>
        <a:gradFill rotWithShape="0">
          <a:gsLst>
            <a:gs pos="0">
              <a:schemeClr val="accent5">
                <a:shade val="51000"/>
                <a:satMod val="130000"/>
              </a:schemeClr>
            </a:gs>
            <a:gs pos="0">
              <a:schemeClr val="accent5">
                <a:shade val="93000"/>
                <a:satMod val="130000"/>
                <a:lumMod val="30000"/>
                <a:lumOff val="70000"/>
              </a:schemeClr>
            </a:gs>
            <a:gs pos="100000">
              <a:schemeClr val="accent5">
                <a:shade val="94000"/>
                <a:satMod val="135000"/>
              </a:schemeClr>
            </a:gs>
          </a:gsLst>
          <a:lin ang="16200000" scaled="0"/>
        </a:gradFill>
      </dgm:spPr>
      <dgm:t>
        <a:bodyPr/>
        <a:lstStyle/>
        <a:p>
          <a:r>
            <a:rPr lang="ru-RU" sz="1700" b="1" dirty="0" smtClean="0">
              <a:solidFill>
                <a:srgbClr val="002060"/>
              </a:solidFill>
            </a:rPr>
            <a:t>5. Мониторинг реализации мероприятий</a:t>
          </a:r>
          <a:endParaRPr lang="ru-RU" sz="1700" b="1" dirty="0">
            <a:solidFill>
              <a:srgbClr val="002060"/>
            </a:solidFill>
          </a:endParaRPr>
        </a:p>
      </dgm:t>
    </dgm:pt>
    <dgm:pt modelId="{C113B595-C020-4A96-89ED-22AC019AE6F2}" type="parTrans" cxnId="{45F747B9-3C32-4DF9-A10B-A89B0EC2A31F}">
      <dgm:prSet/>
      <dgm:spPr/>
      <dgm:t>
        <a:bodyPr/>
        <a:lstStyle/>
        <a:p>
          <a:endParaRPr lang="ru-RU"/>
        </a:p>
      </dgm:t>
    </dgm:pt>
    <dgm:pt modelId="{4F1ACDEB-321B-46A9-8A5C-83B04B2C60BF}" type="sibTrans" cxnId="{45F747B9-3C32-4DF9-A10B-A89B0EC2A31F}">
      <dgm:prSet/>
      <dgm:spPr/>
      <dgm:t>
        <a:bodyPr/>
        <a:lstStyle/>
        <a:p>
          <a:endParaRPr lang="ru-RU"/>
        </a:p>
      </dgm:t>
    </dgm:pt>
    <dgm:pt modelId="{C88B2961-0FD2-474A-8CCB-9265B708BFC6}">
      <dgm:prSet phldrT="[Текст]" custT="1">
        <dgm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dgm:style>
      </dgm:prSet>
      <dgm:spPr>
        <a:gradFill rotWithShape="0">
          <a:gsLst>
            <a:gs pos="0">
              <a:schemeClr val="accent5">
                <a:shade val="51000"/>
                <a:satMod val="130000"/>
              </a:schemeClr>
            </a:gs>
            <a:gs pos="0">
              <a:schemeClr val="accent5">
                <a:shade val="93000"/>
                <a:satMod val="130000"/>
                <a:lumMod val="30000"/>
                <a:lumOff val="70000"/>
              </a:schemeClr>
            </a:gs>
            <a:gs pos="100000">
              <a:schemeClr val="accent5">
                <a:shade val="94000"/>
                <a:satMod val="135000"/>
              </a:schemeClr>
            </a:gs>
          </a:gsLst>
          <a:lin ang="16200000" scaled="0"/>
        </a:gradFill>
      </dgm:spPr>
      <dgm:t>
        <a:bodyPr/>
        <a:lstStyle/>
        <a:p>
          <a:r>
            <a:rPr lang="ru-RU" sz="1700" b="1" dirty="0" smtClean="0">
              <a:solidFill>
                <a:srgbClr val="002060"/>
              </a:solidFill>
            </a:rPr>
            <a:t>6. Ежегодный доклад</a:t>
          </a:r>
          <a:endParaRPr lang="ru-RU" sz="1700" b="1" dirty="0">
            <a:solidFill>
              <a:srgbClr val="002060"/>
            </a:solidFill>
          </a:endParaRPr>
        </a:p>
      </dgm:t>
    </dgm:pt>
    <dgm:pt modelId="{787E7517-EA30-4031-A630-23D70A6F0025}" type="parTrans" cxnId="{D17D2114-BDC3-4743-AEDE-8287765BD14F}">
      <dgm:prSet/>
      <dgm:spPr/>
      <dgm:t>
        <a:bodyPr/>
        <a:lstStyle/>
        <a:p>
          <a:endParaRPr lang="ru-RU"/>
        </a:p>
      </dgm:t>
    </dgm:pt>
    <dgm:pt modelId="{EF997070-1D6D-4892-8BF0-C7631E31FDF9}" type="sibTrans" cxnId="{D17D2114-BDC3-4743-AEDE-8287765BD14F}">
      <dgm:prSet/>
      <dgm:spPr/>
      <dgm:t>
        <a:bodyPr/>
        <a:lstStyle/>
        <a:p>
          <a:endParaRPr lang="ru-RU"/>
        </a:p>
      </dgm:t>
    </dgm:pt>
    <dgm:pt modelId="{C98A83A2-D1B3-4428-951F-DDFE9839D3B7}">
      <dgm:prSet phldrT="[Текст]" custT="1">
        <dgm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dgm:style>
      </dgm:prSet>
      <dgm:spPr>
        <a:gradFill rotWithShape="0">
          <a:gsLst>
            <a:gs pos="0">
              <a:schemeClr val="accent5">
                <a:shade val="51000"/>
                <a:satMod val="130000"/>
              </a:schemeClr>
            </a:gs>
            <a:gs pos="0">
              <a:schemeClr val="accent5">
                <a:shade val="93000"/>
                <a:satMod val="130000"/>
                <a:lumMod val="30000"/>
                <a:lumOff val="70000"/>
              </a:schemeClr>
            </a:gs>
            <a:gs pos="100000">
              <a:schemeClr val="accent5">
                <a:shade val="94000"/>
                <a:satMod val="135000"/>
              </a:schemeClr>
            </a:gs>
          </a:gsLst>
          <a:lin ang="16200000" scaled="0"/>
        </a:gradFill>
      </dgm:spPr>
      <dgm:t>
        <a:bodyPr/>
        <a:lstStyle/>
        <a:p>
          <a:r>
            <a:rPr lang="ru-RU" sz="1700" b="1" dirty="0" smtClean="0">
              <a:solidFill>
                <a:srgbClr val="002060"/>
              </a:solidFill>
            </a:rPr>
            <a:t>7. Общественный контроль</a:t>
          </a:r>
          <a:endParaRPr lang="ru-RU" sz="1700" b="1" dirty="0">
            <a:solidFill>
              <a:srgbClr val="002060"/>
            </a:solidFill>
          </a:endParaRPr>
        </a:p>
      </dgm:t>
    </dgm:pt>
    <dgm:pt modelId="{554260FA-3CB5-4B71-8B08-A3E8259D578D}" type="parTrans" cxnId="{1EBFA5E1-EAE1-4A0E-9859-96237F35B9DF}">
      <dgm:prSet/>
      <dgm:spPr/>
      <dgm:t>
        <a:bodyPr/>
        <a:lstStyle/>
        <a:p>
          <a:endParaRPr lang="ru-RU"/>
        </a:p>
      </dgm:t>
    </dgm:pt>
    <dgm:pt modelId="{7521FF2A-4B6E-462C-913F-8D37AB1291E1}" type="sibTrans" cxnId="{1EBFA5E1-EAE1-4A0E-9859-96237F35B9DF}">
      <dgm:prSet/>
      <dgm:spPr/>
      <dgm:t>
        <a:bodyPr/>
        <a:lstStyle/>
        <a:p>
          <a:endParaRPr lang="ru-RU"/>
        </a:p>
      </dgm:t>
    </dgm:pt>
    <dgm:pt modelId="{5D85728C-96A2-4701-825D-8584EE783343}">
      <dgm:prSet phldrT="[Текст]" custT="1">
        <dgm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dgm:style>
      </dgm:prSet>
      <dgm:spPr>
        <a:gradFill rotWithShape="0">
          <a:gsLst>
            <a:gs pos="0">
              <a:schemeClr val="accent5">
                <a:shade val="51000"/>
                <a:satMod val="130000"/>
              </a:schemeClr>
            </a:gs>
            <a:gs pos="0">
              <a:schemeClr val="accent5">
                <a:shade val="93000"/>
                <a:satMod val="130000"/>
                <a:lumMod val="30000"/>
                <a:lumOff val="70000"/>
              </a:schemeClr>
            </a:gs>
            <a:gs pos="100000">
              <a:schemeClr val="accent5">
                <a:shade val="94000"/>
                <a:satMod val="135000"/>
              </a:schemeClr>
            </a:gs>
          </a:gsLst>
          <a:lin ang="16200000" scaled="0"/>
        </a:gradFill>
      </dgm:spPr>
      <dgm:t>
        <a:bodyPr/>
        <a:lstStyle/>
        <a:p>
          <a:r>
            <a:rPr lang="ru-RU" sz="1700" b="1" dirty="0" smtClean="0">
              <a:solidFill>
                <a:srgbClr val="002060"/>
              </a:solidFill>
            </a:rPr>
            <a:t>2. Распределение ответственности</a:t>
          </a:r>
          <a:endParaRPr lang="ru-RU" sz="1700" b="1" dirty="0">
            <a:solidFill>
              <a:srgbClr val="002060"/>
            </a:solidFill>
          </a:endParaRPr>
        </a:p>
      </dgm:t>
    </dgm:pt>
    <dgm:pt modelId="{961DECAE-66A7-43D7-8FAD-F97E86E8C46C}" type="sibTrans" cxnId="{BD90186A-3A7D-4238-A030-EAE794047BF6}">
      <dgm:prSet/>
      <dgm:spPr/>
      <dgm:t>
        <a:bodyPr/>
        <a:lstStyle/>
        <a:p>
          <a:endParaRPr lang="ru-RU"/>
        </a:p>
      </dgm:t>
    </dgm:pt>
    <dgm:pt modelId="{269E9963-F411-4A4D-981A-F24F88CA75C6}" type="parTrans" cxnId="{BD90186A-3A7D-4238-A030-EAE794047BF6}">
      <dgm:prSet/>
      <dgm:spPr/>
      <dgm:t>
        <a:bodyPr/>
        <a:lstStyle/>
        <a:p>
          <a:endParaRPr lang="ru-RU"/>
        </a:p>
      </dgm:t>
    </dgm:pt>
    <dgm:pt modelId="{1EB617A0-8143-4DD4-9875-EAD0D8EA8AA0}">
      <dgm:prSet phldrT="[Текст]" custT="1">
        <dgm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dgm:style>
      </dgm:prSet>
      <dgm:spPr>
        <a:gradFill rotWithShape="0">
          <a:gsLst>
            <a:gs pos="0">
              <a:schemeClr val="accent5">
                <a:shade val="51000"/>
                <a:satMod val="130000"/>
              </a:schemeClr>
            </a:gs>
            <a:gs pos="0">
              <a:schemeClr val="accent5">
                <a:shade val="93000"/>
                <a:satMod val="130000"/>
                <a:lumMod val="30000"/>
                <a:lumOff val="70000"/>
              </a:schemeClr>
            </a:gs>
            <a:gs pos="100000">
              <a:schemeClr val="accent5">
                <a:shade val="94000"/>
                <a:satMod val="135000"/>
              </a:schemeClr>
            </a:gs>
          </a:gsLst>
          <a:lin ang="16200000" scaled="0"/>
        </a:gradFill>
      </dgm:spPr>
      <dgm:t>
        <a:bodyPr/>
        <a:lstStyle/>
        <a:p>
          <a:r>
            <a:rPr lang="ru-RU" sz="1700" b="1" dirty="0" smtClean="0">
              <a:solidFill>
                <a:srgbClr val="002060"/>
              </a:solidFill>
            </a:rPr>
            <a:t>3. Планирование ресурсов</a:t>
          </a:r>
          <a:endParaRPr lang="ru-RU" sz="1700" b="1" dirty="0">
            <a:solidFill>
              <a:srgbClr val="002060"/>
            </a:solidFill>
          </a:endParaRPr>
        </a:p>
      </dgm:t>
    </dgm:pt>
    <dgm:pt modelId="{168FDD41-4F03-4387-92E9-294C9247E9B7}" type="parTrans" cxnId="{7B23C300-2A2B-4B7E-B221-24775962AE9D}">
      <dgm:prSet/>
      <dgm:spPr/>
      <dgm:t>
        <a:bodyPr/>
        <a:lstStyle/>
        <a:p>
          <a:endParaRPr lang="ru-RU"/>
        </a:p>
      </dgm:t>
    </dgm:pt>
    <dgm:pt modelId="{B5633CEE-F056-49BE-804D-ECF9219CD4EF}" type="sibTrans" cxnId="{7B23C300-2A2B-4B7E-B221-24775962AE9D}">
      <dgm:prSet/>
      <dgm:spPr/>
      <dgm:t>
        <a:bodyPr/>
        <a:lstStyle/>
        <a:p>
          <a:endParaRPr lang="ru-RU"/>
        </a:p>
      </dgm:t>
    </dgm:pt>
    <dgm:pt modelId="{11AC086D-31C3-4DD0-A09D-A58128BEA6D5}">
      <dgm:prSet phldrT="[Текст]" custT="1">
        <dgm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dgm:style>
      </dgm:prSet>
      <dgm:spPr>
        <a:gradFill rotWithShape="0">
          <a:gsLst>
            <a:gs pos="0">
              <a:schemeClr val="accent5">
                <a:shade val="51000"/>
                <a:satMod val="130000"/>
              </a:schemeClr>
            </a:gs>
            <a:gs pos="0">
              <a:schemeClr val="accent5">
                <a:shade val="93000"/>
                <a:satMod val="130000"/>
                <a:lumMod val="30000"/>
                <a:lumOff val="70000"/>
              </a:schemeClr>
            </a:gs>
            <a:gs pos="100000">
              <a:schemeClr val="accent5">
                <a:shade val="94000"/>
                <a:satMod val="135000"/>
              </a:schemeClr>
            </a:gs>
          </a:gsLst>
          <a:lin ang="16200000" scaled="0"/>
        </a:gradFill>
      </dgm:spPr>
      <dgm:t>
        <a:bodyPr/>
        <a:lstStyle/>
        <a:p>
          <a:r>
            <a:rPr lang="ru-RU" sz="1700" b="1" dirty="0" smtClean="0">
              <a:solidFill>
                <a:srgbClr val="002060"/>
              </a:solidFill>
            </a:rPr>
            <a:t>1</a:t>
          </a:r>
          <a:r>
            <a:rPr lang="ru-RU" sz="1300" b="1" dirty="0" smtClean="0">
              <a:solidFill>
                <a:srgbClr val="002060"/>
              </a:solidFill>
            </a:rPr>
            <a:t>. </a:t>
          </a:r>
          <a:r>
            <a:rPr lang="ru-RU" sz="1700" b="1" dirty="0" smtClean="0">
              <a:solidFill>
                <a:srgbClr val="002060"/>
              </a:solidFill>
            </a:rPr>
            <a:t>Формирование плана мероприятий</a:t>
          </a:r>
          <a:endParaRPr lang="ru-RU" sz="1700" b="1" dirty="0">
            <a:solidFill>
              <a:srgbClr val="002060"/>
            </a:solidFill>
          </a:endParaRPr>
        </a:p>
      </dgm:t>
    </dgm:pt>
    <dgm:pt modelId="{EC60C2EF-2E7A-4E6E-BA31-9B1E5142D2B0}" type="sibTrans" cxnId="{41AADEF8-5F3A-4147-8001-907DE14A38A3}">
      <dgm:prSet/>
      <dgm:spPr/>
      <dgm:t>
        <a:bodyPr/>
        <a:lstStyle/>
        <a:p>
          <a:endParaRPr lang="ru-RU"/>
        </a:p>
      </dgm:t>
    </dgm:pt>
    <dgm:pt modelId="{33B18087-E7BA-4F15-8B13-B1EFFBE39F85}" type="parTrans" cxnId="{41AADEF8-5F3A-4147-8001-907DE14A38A3}">
      <dgm:prSet/>
      <dgm:spPr/>
      <dgm:t>
        <a:bodyPr/>
        <a:lstStyle/>
        <a:p>
          <a:endParaRPr lang="ru-RU"/>
        </a:p>
      </dgm:t>
    </dgm:pt>
    <dgm:pt modelId="{98FF80C9-257A-4D34-A40A-16289E901198}" type="pres">
      <dgm:prSet presAssocID="{94657398-3FA8-424D-BE90-752A57526140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91BADE2-E4CC-457A-81AF-B5AE73B76983}" type="pres">
      <dgm:prSet presAssocID="{11AC086D-31C3-4DD0-A09D-A58128BEA6D5}" presName="node" presStyleLbl="node1" presStyleIdx="0" presStyleCnt="7" custScaleX="80140" custScaleY="61309" custLinFactNeighborX="-3518" custLinFactNeighborY="-876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5D9872B-E748-4185-A710-24B485D65C7D}" type="pres">
      <dgm:prSet presAssocID="{EC60C2EF-2E7A-4E6E-BA31-9B1E5142D2B0}" presName="sibTrans" presStyleLbl="sibTrans1D1" presStyleIdx="0" presStyleCnt="6"/>
      <dgm:spPr/>
      <dgm:t>
        <a:bodyPr/>
        <a:lstStyle/>
        <a:p>
          <a:endParaRPr lang="ru-RU"/>
        </a:p>
      </dgm:t>
    </dgm:pt>
    <dgm:pt modelId="{D6BAFAB5-C73D-4F65-8C69-40BDECCD0412}" type="pres">
      <dgm:prSet presAssocID="{EC60C2EF-2E7A-4E6E-BA31-9B1E5142D2B0}" presName="connectorText" presStyleLbl="sibTrans1D1" presStyleIdx="0" presStyleCnt="6"/>
      <dgm:spPr/>
      <dgm:t>
        <a:bodyPr/>
        <a:lstStyle/>
        <a:p>
          <a:endParaRPr lang="ru-RU"/>
        </a:p>
      </dgm:t>
    </dgm:pt>
    <dgm:pt modelId="{B506B647-F31C-4FF1-870C-32E28007BEFD}" type="pres">
      <dgm:prSet presAssocID="{5D85728C-96A2-4701-825D-8584EE783343}" presName="node" presStyleLbl="node1" presStyleIdx="1" presStyleCnt="7" custScaleX="80140" custScaleY="61309" custLinFactNeighborX="-3518" custLinFactNeighborY="-876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EC9F078-897E-4EA9-B409-22264DA747B2}" type="pres">
      <dgm:prSet presAssocID="{961DECAE-66A7-43D7-8FAD-F97E86E8C46C}" presName="sibTrans" presStyleLbl="sibTrans1D1" presStyleIdx="1" presStyleCnt="6"/>
      <dgm:spPr/>
      <dgm:t>
        <a:bodyPr/>
        <a:lstStyle/>
        <a:p>
          <a:endParaRPr lang="ru-RU"/>
        </a:p>
      </dgm:t>
    </dgm:pt>
    <dgm:pt modelId="{C9C9BFC7-ABAC-40E5-A59B-324454C9AD6B}" type="pres">
      <dgm:prSet presAssocID="{961DECAE-66A7-43D7-8FAD-F97E86E8C46C}" presName="connectorText" presStyleLbl="sibTrans1D1" presStyleIdx="1" presStyleCnt="6"/>
      <dgm:spPr/>
      <dgm:t>
        <a:bodyPr/>
        <a:lstStyle/>
        <a:p>
          <a:endParaRPr lang="ru-RU"/>
        </a:p>
      </dgm:t>
    </dgm:pt>
    <dgm:pt modelId="{59F92907-9089-4461-AD2F-91CCF6A2825C}" type="pres">
      <dgm:prSet presAssocID="{1EB617A0-8143-4DD4-9875-EAD0D8EA8AA0}" presName="node" presStyleLbl="node1" presStyleIdx="2" presStyleCnt="7" custScaleX="80140" custScaleY="61309" custLinFactNeighborX="-7029" custLinFactNeighborY="-876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F4E7296-426E-487C-927A-0EDDFA56AAF3}" type="pres">
      <dgm:prSet presAssocID="{B5633CEE-F056-49BE-804D-ECF9219CD4EF}" presName="sibTrans" presStyleLbl="sibTrans1D1" presStyleIdx="2" presStyleCnt="6"/>
      <dgm:spPr/>
      <dgm:t>
        <a:bodyPr/>
        <a:lstStyle/>
        <a:p>
          <a:endParaRPr lang="ru-RU"/>
        </a:p>
      </dgm:t>
    </dgm:pt>
    <dgm:pt modelId="{51780FE3-DDDE-4AF3-BD3C-E6ADBE6C67DD}" type="pres">
      <dgm:prSet presAssocID="{B5633CEE-F056-49BE-804D-ECF9219CD4EF}" presName="connectorText" presStyleLbl="sibTrans1D1" presStyleIdx="2" presStyleCnt="6"/>
      <dgm:spPr/>
      <dgm:t>
        <a:bodyPr/>
        <a:lstStyle/>
        <a:p>
          <a:endParaRPr lang="ru-RU"/>
        </a:p>
      </dgm:t>
    </dgm:pt>
    <dgm:pt modelId="{50DFEC18-0640-48DE-B7B3-FE5EAEAC2413}" type="pres">
      <dgm:prSet presAssocID="{0E47B26D-841F-4601-98F3-CB5D39B331D7}" presName="node" presStyleLbl="node1" presStyleIdx="3" presStyleCnt="7" custScaleX="80140" custScaleY="6130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EDECEC3-FD1B-4D60-8E65-0B6E807D45AB}" type="pres">
      <dgm:prSet presAssocID="{85067E0A-B7DF-4A16-8F69-1FF187590DC6}" presName="sibTrans" presStyleLbl="sibTrans1D1" presStyleIdx="3" presStyleCnt="6"/>
      <dgm:spPr/>
      <dgm:t>
        <a:bodyPr/>
        <a:lstStyle/>
        <a:p>
          <a:endParaRPr lang="ru-RU"/>
        </a:p>
      </dgm:t>
    </dgm:pt>
    <dgm:pt modelId="{D1817441-4A00-4075-A5CF-6EE22C540B5D}" type="pres">
      <dgm:prSet presAssocID="{85067E0A-B7DF-4A16-8F69-1FF187590DC6}" presName="connectorText" presStyleLbl="sibTrans1D1" presStyleIdx="3" presStyleCnt="6"/>
      <dgm:spPr/>
      <dgm:t>
        <a:bodyPr/>
        <a:lstStyle/>
        <a:p>
          <a:endParaRPr lang="ru-RU"/>
        </a:p>
      </dgm:t>
    </dgm:pt>
    <dgm:pt modelId="{8D6922C5-F46F-4A57-9BCE-F5D3B8452235}" type="pres">
      <dgm:prSet presAssocID="{6220952E-E188-4A44-9C50-1B5BC83A6DA2}" presName="node" presStyleLbl="node1" presStyleIdx="4" presStyleCnt="7" custScaleX="80140" custScaleY="6130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EEFF21E-356E-4CCD-BA87-133C4F5DB114}" type="pres">
      <dgm:prSet presAssocID="{4F1ACDEB-321B-46A9-8A5C-83B04B2C60BF}" presName="sibTrans" presStyleLbl="sibTrans1D1" presStyleIdx="4" presStyleCnt="6"/>
      <dgm:spPr/>
      <dgm:t>
        <a:bodyPr/>
        <a:lstStyle/>
        <a:p>
          <a:endParaRPr lang="ru-RU"/>
        </a:p>
      </dgm:t>
    </dgm:pt>
    <dgm:pt modelId="{56289001-560C-46CA-961B-FAC8812407E5}" type="pres">
      <dgm:prSet presAssocID="{4F1ACDEB-321B-46A9-8A5C-83B04B2C60BF}" presName="connectorText" presStyleLbl="sibTrans1D1" presStyleIdx="4" presStyleCnt="6"/>
      <dgm:spPr/>
      <dgm:t>
        <a:bodyPr/>
        <a:lstStyle/>
        <a:p>
          <a:endParaRPr lang="ru-RU"/>
        </a:p>
      </dgm:t>
    </dgm:pt>
    <dgm:pt modelId="{90C8617A-250F-40EE-8316-A72AB9D78B6F}" type="pres">
      <dgm:prSet presAssocID="{C88B2961-0FD2-474A-8CCB-9265B708BFC6}" presName="node" presStyleLbl="node1" presStyleIdx="5" presStyleCnt="7" custScaleX="80140" custScaleY="6130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EB695A9-D2C4-4611-AE44-D2751AFDBB35}" type="pres">
      <dgm:prSet presAssocID="{EF997070-1D6D-4892-8BF0-C7631E31FDF9}" presName="sibTrans" presStyleLbl="sibTrans1D1" presStyleIdx="5" presStyleCnt="6"/>
      <dgm:spPr/>
      <dgm:t>
        <a:bodyPr/>
        <a:lstStyle/>
        <a:p>
          <a:endParaRPr lang="ru-RU"/>
        </a:p>
      </dgm:t>
    </dgm:pt>
    <dgm:pt modelId="{5268233D-4E03-480E-A9C5-47920B15CAC1}" type="pres">
      <dgm:prSet presAssocID="{EF997070-1D6D-4892-8BF0-C7631E31FDF9}" presName="connectorText" presStyleLbl="sibTrans1D1" presStyleIdx="5" presStyleCnt="6"/>
      <dgm:spPr/>
      <dgm:t>
        <a:bodyPr/>
        <a:lstStyle/>
        <a:p>
          <a:endParaRPr lang="ru-RU"/>
        </a:p>
      </dgm:t>
    </dgm:pt>
    <dgm:pt modelId="{BFEB4B73-3BC1-4A47-AC01-C7E8D603E856}" type="pres">
      <dgm:prSet presAssocID="{C98A83A2-D1B3-4428-951F-DDFE9839D3B7}" presName="node" presStyleLbl="node1" presStyleIdx="6" presStyleCnt="7" custScaleX="80140" custScaleY="6130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AAF8545-C3ED-479D-AAA8-42ED22AA47E9}" type="presOf" srcId="{0E47B26D-841F-4601-98F3-CB5D39B331D7}" destId="{50DFEC18-0640-48DE-B7B3-FE5EAEAC2413}" srcOrd="0" destOrd="0" presId="urn:microsoft.com/office/officeart/2005/8/layout/bProcess3"/>
    <dgm:cxn modelId="{9E06B50F-DBB7-4D7E-8E79-61A2E932C90C}" type="presOf" srcId="{961DECAE-66A7-43D7-8FAD-F97E86E8C46C}" destId="{8EC9F078-897E-4EA9-B409-22264DA747B2}" srcOrd="0" destOrd="0" presId="urn:microsoft.com/office/officeart/2005/8/layout/bProcess3"/>
    <dgm:cxn modelId="{65AAA050-FEC4-444C-BF18-B234EDED7EEE}" type="presOf" srcId="{85067E0A-B7DF-4A16-8F69-1FF187590DC6}" destId="{FEDECEC3-FD1B-4D60-8E65-0B6E807D45AB}" srcOrd="0" destOrd="0" presId="urn:microsoft.com/office/officeart/2005/8/layout/bProcess3"/>
    <dgm:cxn modelId="{B3A19535-A30C-42C2-B83B-2432795A8C3E}" type="presOf" srcId="{C88B2961-0FD2-474A-8CCB-9265B708BFC6}" destId="{90C8617A-250F-40EE-8316-A72AB9D78B6F}" srcOrd="0" destOrd="0" presId="urn:microsoft.com/office/officeart/2005/8/layout/bProcess3"/>
    <dgm:cxn modelId="{E0024374-A817-440B-954E-C963749BB0B2}" type="presOf" srcId="{B5633CEE-F056-49BE-804D-ECF9219CD4EF}" destId="{9F4E7296-426E-487C-927A-0EDDFA56AAF3}" srcOrd="0" destOrd="0" presId="urn:microsoft.com/office/officeart/2005/8/layout/bProcess3"/>
    <dgm:cxn modelId="{36728508-01EC-457E-BB77-C25D0F9AC64C}" type="presOf" srcId="{6220952E-E188-4A44-9C50-1B5BC83A6DA2}" destId="{8D6922C5-F46F-4A57-9BCE-F5D3B8452235}" srcOrd="0" destOrd="0" presId="urn:microsoft.com/office/officeart/2005/8/layout/bProcess3"/>
    <dgm:cxn modelId="{F05A5A7D-D849-4451-AA32-700AF399CB96}" srcId="{94657398-3FA8-424D-BE90-752A57526140}" destId="{0E47B26D-841F-4601-98F3-CB5D39B331D7}" srcOrd="3" destOrd="0" parTransId="{6761A7DB-F783-4B52-91A6-209F79625E62}" sibTransId="{85067E0A-B7DF-4A16-8F69-1FF187590DC6}"/>
    <dgm:cxn modelId="{522893D2-7F43-49AA-BAE7-8CDBC9923E2C}" type="presOf" srcId="{EF997070-1D6D-4892-8BF0-C7631E31FDF9}" destId="{4EB695A9-D2C4-4611-AE44-D2751AFDBB35}" srcOrd="0" destOrd="0" presId="urn:microsoft.com/office/officeart/2005/8/layout/bProcess3"/>
    <dgm:cxn modelId="{00F963D3-CB7F-4E60-90B0-2727C9A0841E}" type="presOf" srcId="{4F1ACDEB-321B-46A9-8A5C-83B04B2C60BF}" destId="{2EEFF21E-356E-4CCD-BA87-133C4F5DB114}" srcOrd="0" destOrd="0" presId="urn:microsoft.com/office/officeart/2005/8/layout/bProcess3"/>
    <dgm:cxn modelId="{A0E85FFE-F0B2-4C22-B309-BFA71D392000}" type="presOf" srcId="{B5633CEE-F056-49BE-804D-ECF9219CD4EF}" destId="{51780FE3-DDDE-4AF3-BD3C-E6ADBE6C67DD}" srcOrd="1" destOrd="0" presId="urn:microsoft.com/office/officeart/2005/8/layout/bProcess3"/>
    <dgm:cxn modelId="{BD90186A-3A7D-4238-A030-EAE794047BF6}" srcId="{94657398-3FA8-424D-BE90-752A57526140}" destId="{5D85728C-96A2-4701-825D-8584EE783343}" srcOrd="1" destOrd="0" parTransId="{269E9963-F411-4A4D-981A-F24F88CA75C6}" sibTransId="{961DECAE-66A7-43D7-8FAD-F97E86E8C46C}"/>
    <dgm:cxn modelId="{7B23C300-2A2B-4B7E-B221-24775962AE9D}" srcId="{94657398-3FA8-424D-BE90-752A57526140}" destId="{1EB617A0-8143-4DD4-9875-EAD0D8EA8AA0}" srcOrd="2" destOrd="0" parTransId="{168FDD41-4F03-4387-92E9-294C9247E9B7}" sibTransId="{B5633CEE-F056-49BE-804D-ECF9219CD4EF}"/>
    <dgm:cxn modelId="{7FB15123-482E-48C6-ABEE-9B3868EF4569}" type="presOf" srcId="{5D85728C-96A2-4701-825D-8584EE783343}" destId="{B506B647-F31C-4FF1-870C-32E28007BEFD}" srcOrd="0" destOrd="0" presId="urn:microsoft.com/office/officeart/2005/8/layout/bProcess3"/>
    <dgm:cxn modelId="{A41FC1D1-FD3F-495B-AA60-7F4ABD620CDD}" type="presOf" srcId="{85067E0A-B7DF-4A16-8F69-1FF187590DC6}" destId="{D1817441-4A00-4075-A5CF-6EE22C540B5D}" srcOrd="1" destOrd="0" presId="urn:microsoft.com/office/officeart/2005/8/layout/bProcess3"/>
    <dgm:cxn modelId="{1EBFA5E1-EAE1-4A0E-9859-96237F35B9DF}" srcId="{94657398-3FA8-424D-BE90-752A57526140}" destId="{C98A83A2-D1B3-4428-951F-DDFE9839D3B7}" srcOrd="6" destOrd="0" parTransId="{554260FA-3CB5-4B71-8B08-A3E8259D578D}" sibTransId="{7521FF2A-4B6E-462C-913F-8D37AB1291E1}"/>
    <dgm:cxn modelId="{669E2972-67D8-49EF-830E-5D76924D682E}" type="presOf" srcId="{EC60C2EF-2E7A-4E6E-BA31-9B1E5142D2B0}" destId="{D6BAFAB5-C73D-4F65-8C69-40BDECCD0412}" srcOrd="1" destOrd="0" presId="urn:microsoft.com/office/officeart/2005/8/layout/bProcess3"/>
    <dgm:cxn modelId="{7806F1EB-1E6F-4E79-BD0E-DD7839DD59EC}" type="presOf" srcId="{EF997070-1D6D-4892-8BF0-C7631E31FDF9}" destId="{5268233D-4E03-480E-A9C5-47920B15CAC1}" srcOrd="1" destOrd="0" presId="urn:microsoft.com/office/officeart/2005/8/layout/bProcess3"/>
    <dgm:cxn modelId="{41AADEF8-5F3A-4147-8001-907DE14A38A3}" srcId="{94657398-3FA8-424D-BE90-752A57526140}" destId="{11AC086D-31C3-4DD0-A09D-A58128BEA6D5}" srcOrd="0" destOrd="0" parTransId="{33B18087-E7BA-4F15-8B13-B1EFFBE39F85}" sibTransId="{EC60C2EF-2E7A-4E6E-BA31-9B1E5142D2B0}"/>
    <dgm:cxn modelId="{819A37C5-1461-4E99-9167-6808222EE79C}" type="presOf" srcId="{4F1ACDEB-321B-46A9-8A5C-83B04B2C60BF}" destId="{56289001-560C-46CA-961B-FAC8812407E5}" srcOrd="1" destOrd="0" presId="urn:microsoft.com/office/officeart/2005/8/layout/bProcess3"/>
    <dgm:cxn modelId="{25986D84-80C7-4B13-8D2A-67FCBA461391}" type="presOf" srcId="{1EB617A0-8143-4DD4-9875-EAD0D8EA8AA0}" destId="{59F92907-9089-4461-AD2F-91CCF6A2825C}" srcOrd="0" destOrd="0" presId="urn:microsoft.com/office/officeart/2005/8/layout/bProcess3"/>
    <dgm:cxn modelId="{45F747B9-3C32-4DF9-A10B-A89B0EC2A31F}" srcId="{94657398-3FA8-424D-BE90-752A57526140}" destId="{6220952E-E188-4A44-9C50-1B5BC83A6DA2}" srcOrd="4" destOrd="0" parTransId="{C113B595-C020-4A96-89ED-22AC019AE6F2}" sibTransId="{4F1ACDEB-321B-46A9-8A5C-83B04B2C60BF}"/>
    <dgm:cxn modelId="{35BA2778-707D-44C3-A100-FEBC34381CD4}" type="presOf" srcId="{961DECAE-66A7-43D7-8FAD-F97E86E8C46C}" destId="{C9C9BFC7-ABAC-40E5-A59B-324454C9AD6B}" srcOrd="1" destOrd="0" presId="urn:microsoft.com/office/officeart/2005/8/layout/bProcess3"/>
    <dgm:cxn modelId="{D5600481-65CF-4E94-8745-5E0B840E0E04}" type="presOf" srcId="{11AC086D-31C3-4DD0-A09D-A58128BEA6D5}" destId="{191BADE2-E4CC-457A-81AF-B5AE73B76983}" srcOrd="0" destOrd="0" presId="urn:microsoft.com/office/officeart/2005/8/layout/bProcess3"/>
    <dgm:cxn modelId="{A98D0C23-D077-49B2-9787-5300A03A59C0}" type="presOf" srcId="{94657398-3FA8-424D-BE90-752A57526140}" destId="{98FF80C9-257A-4D34-A40A-16289E901198}" srcOrd="0" destOrd="0" presId="urn:microsoft.com/office/officeart/2005/8/layout/bProcess3"/>
    <dgm:cxn modelId="{B3DA3D06-0B36-4903-B174-A90BCE74479B}" type="presOf" srcId="{C98A83A2-D1B3-4428-951F-DDFE9839D3B7}" destId="{BFEB4B73-3BC1-4A47-AC01-C7E8D603E856}" srcOrd="0" destOrd="0" presId="urn:microsoft.com/office/officeart/2005/8/layout/bProcess3"/>
    <dgm:cxn modelId="{80F979E4-3692-4361-A1AD-884223B72197}" type="presOf" srcId="{EC60C2EF-2E7A-4E6E-BA31-9B1E5142D2B0}" destId="{15D9872B-E748-4185-A710-24B485D65C7D}" srcOrd="0" destOrd="0" presId="urn:microsoft.com/office/officeart/2005/8/layout/bProcess3"/>
    <dgm:cxn modelId="{D17D2114-BDC3-4743-AEDE-8287765BD14F}" srcId="{94657398-3FA8-424D-BE90-752A57526140}" destId="{C88B2961-0FD2-474A-8CCB-9265B708BFC6}" srcOrd="5" destOrd="0" parTransId="{787E7517-EA30-4031-A630-23D70A6F0025}" sibTransId="{EF997070-1D6D-4892-8BF0-C7631E31FDF9}"/>
    <dgm:cxn modelId="{218C7A33-277A-48AA-8D54-690E6261982A}" type="presParOf" srcId="{98FF80C9-257A-4D34-A40A-16289E901198}" destId="{191BADE2-E4CC-457A-81AF-B5AE73B76983}" srcOrd="0" destOrd="0" presId="urn:microsoft.com/office/officeart/2005/8/layout/bProcess3"/>
    <dgm:cxn modelId="{823FEE4C-654A-4AEC-A3F9-61E4547F8F98}" type="presParOf" srcId="{98FF80C9-257A-4D34-A40A-16289E901198}" destId="{15D9872B-E748-4185-A710-24B485D65C7D}" srcOrd="1" destOrd="0" presId="urn:microsoft.com/office/officeart/2005/8/layout/bProcess3"/>
    <dgm:cxn modelId="{62ECAE41-C82C-4360-A072-743F03DD1A7E}" type="presParOf" srcId="{15D9872B-E748-4185-A710-24B485D65C7D}" destId="{D6BAFAB5-C73D-4F65-8C69-40BDECCD0412}" srcOrd="0" destOrd="0" presId="urn:microsoft.com/office/officeart/2005/8/layout/bProcess3"/>
    <dgm:cxn modelId="{521A9176-AED0-481A-846C-E4A3EC7336EE}" type="presParOf" srcId="{98FF80C9-257A-4D34-A40A-16289E901198}" destId="{B506B647-F31C-4FF1-870C-32E28007BEFD}" srcOrd="2" destOrd="0" presId="urn:microsoft.com/office/officeart/2005/8/layout/bProcess3"/>
    <dgm:cxn modelId="{7B5CAA9F-3051-48F3-9DA0-6F5D1B3608B0}" type="presParOf" srcId="{98FF80C9-257A-4D34-A40A-16289E901198}" destId="{8EC9F078-897E-4EA9-B409-22264DA747B2}" srcOrd="3" destOrd="0" presId="urn:microsoft.com/office/officeart/2005/8/layout/bProcess3"/>
    <dgm:cxn modelId="{3CBAB68A-5463-4A6D-A99F-7DCB9F90F931}" type="presParOf" srcId="{8EC9F078-897E-4EA9-B409-22264DA747B2}" destId="{C9C9BFC7-ABAC-40E5-A59B-324454C9AD6B}" srcOrd="0" destOrd="0" presId="urn:microsoft.com/office/officeart/2005/8/layout/bProcess3"/>
    <dgm:cxn modelId="{EBA44AC1-8746-4CC9-9FE3-6BFC9035A4DE}" type="presParOf" srcId="{98FF80C9-257A-4D34-A40A-16289E901198}" destId="{59F92907-9089-4461-AD2F-91CCF6A2825C}" srcOrd="4" destOrd="0" presId="urn:microsoft.com/office/officeart/2005/8/layout/bProcess3"/>
    <dgm:cxn modelId="{93EFA9E1-378F-40E4-AB00-98B95C41C783}" type="presParOf" srcId="{98FF80C9-257A-4D34-A40A-16289E901198}" destId="{9F4E7296-426E-487C-927A-0EDDFA56AAF3}" srcOrd="5" destOrd="0" presId="urn:microsoft.com/office/officeart/2005/8/layout/bProcess3"/>
    <dgm:cxn modelId="{238833CD-99A9-4E13-A46C-0EC30FD782D0}" type="presParOf" srcId="{9F4E7296-426E-487C-927A-0EDDFA56AAF3}" destId="{51780FE3-DDDE-4AF3-BD3C-E6ADBE6C67DD}" srcOrd="0" destOrd="0" presId="urn:microsoft.com/office/officeart/2005/8/layout/bProcess3"/>
    <dgm:cxn modelId="{FAA3917E-4FF5-4DC5-B19A-09087C52561D}" type="presParOf" srcId="{98FF80C9-257A-4D34-A40A-16289E901198}" destId="{50DFEC18-0640-48DE-B7B3-FE5EAEAC2413}" srcOrd="6" destOrd="0" presId="urn:microsoft.com/office/officeart/2005/8/layout/bProcess3"/>
    <dgm:cxn modelId="{09271F06-B6E3-4CA2-BA4B-D51279ED8769}" type="presParOf" srcId="{98FF80C9-257A-4D34-A40A-16289E901198}" destId="{FEDECEC3-FD1B-4D60-8E65-0B6E807D45AB}" srcOrd="7" destOrd="0" presId="urn:microsoft.com/office/officeart/2005/8/layout/bProcess3"/>
    <dgm:cxn modelId="{94048475-0E92-4911-AA54-C6DB867383AE}" type="presParOf" srcId="{FEDECEC3-FD1B-4D60-8E65-0B6E807D45AB}" destId="{D1817441-4A00-4075-A5CF-6EE22C540B5D}" srcOrd="0" destOrd="0" presId="urn:microsoft.com/office/officeart/2005/8/layout/bProcess3"/>
    <dgm:cxn modelId="{A111826E-BF0D-44D0-99AA-9F9C18848EEC}" type="presParOf" srcId="{98FF80C9-257A-4D34-A40A-16289E901198}" destId="{8D6922C5-F46F-4A57-9BCE-F5D3B8452235}" srcOrd="8" destOrd="0" presId="urn:microsoft.com/office/officeart/2005/8/layout/bProcess3"/>
    <dgm:cxn modelId="{8F65536F-404A-4F22-AD31-631CC6726FC7}" type="presParOf" srcId="{98FF80C9-257A-4D34-A40A-16289E901198}" destId="{2EEFF21E-356E-4CCD-BA87-133C4F5DB114}" srcOrd="9" destOrd="0" presId="urn:microsoft.com/office/officeart/2005/8/layout/bProcess3"/>
    <dgm:cxn modelId="{5C4F6AC7-645A-4882-A0A5-89518A2DC5D8}" type="presParOf" srcId="{2EEFF21E-356E-4CCD-BA87-133C4F5DB114}" destId="{56289001-560C-46CA-961B-FAC8812407E5}" srcOrd="0" destOrd="0" presId="urn:microsoft.com/office/officeart/2005/8/layout/bProcess3"/>
    <dgm:cxn modelId="{3FDA357B-73DE-427A-9E33-ED001AC263F0}" type="presParOf" srcId="{98FF80C9-257A-4D34-A40A-16289E901198}" destId="{90C8617A-250F-40EE-8316-A72AB9D78B6F}" srcOrd="10" destOrd="0" presId="urn:microsoft.com/office/officeart/2005/8/layout/bProcess3"/>
    <dgm:cxn modelId="{269EAAD3-2C6E-4554-AB2A-967E30F4ABBF}" type="presParOf" srcId="{98FF80C9-257A-4D34-A40A-16289E901198}" destId="{4EB695A9-D2C4-4611-AE44-D2751AFDBB35}" srcOrd="11" destOrd="0" presId="urn:microsoft.com/office/officeart/2005/8/layout/bProcess3"/>
    <dgm:cxn modelId="{2852C826-7E14-47DE-AAB3-DD40286EEFDF}" type="presParOf" srcId="{4EB695A9-D2C4-4611-AE44-D2751AFDBB35}" destId="{5268233D-4E03-480E-A9C5-47920B15CAC1}" srcOrd="0" destOrd="0" presId="urn:microsoft.com/office/officeart/2005/8/layout/bProcess3"/>
    <dgm:cxn modelId="{622387F0-A6DF-4628-A421-FB73DAA880B5}" type="presParOf" srcId="{98FF80C9-257A-4D34-A40A-16289E901198}" destId="{BFEB4B73-3BC1-4A47-AC01-C7E8D603E856}" srcOrd="12" destOrd="0" presId="urn:microsoft.com/office/officeart/2005/8/layout/bProcess3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10DF370-D478-44E6-AD4B-46035D396D9E}">
      <dsp:nvSpPr>
        <dsp:cNvPr id="0" name=""/>
        <dsp:cNvSpPr/>
      </dsp:nvSpPr>
      <dsp:spPr>
        <a:xfrm>
          <a:off x="3166895" y="-40537"/>
          <a:ext cx="2452836" cy="1183103"/>
        </a:xfrm>
        <a:prstGeom prst="roundRect">
          <a:avLst/>
        </a:prstGeom>
        <a:gradFill rotWithShape="0">
          <a:gsLst>
            <a:gs pos="48000">
              <a:schemeClr val="accent5">
                <a:lumMod val="100000"/>
                <a:alpha val="93000"/>
              </a:schemeClr>
            </a:gs>
            <a:gs pos="99000">
              <a:srgbClr val="85C2FF"/>
            </a:gs>
          </a:gsLst>
          <a:lin ang="16200000" scaled="0"/>
        </a:gra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b="1" kern="1200" dirty="0" smtClean="0">
              <a:solidFill>
                <a:srgbClr val="002060"/>
              </a:solidFill>
            </a:rPr>
            <a:t>высокий уровень техногенного воздействия на окружающую среду</a:t>
          </a:r>
          <a:endParaRPr lang="ru-RU" sz="1700" b="1" kern="1200" baseline="0" dirty="0">
            <a:solidFill>
              <a:srgbClr val="002060"/>
            </a:solidFill>
          </a:endParaRPr>
        </a:p>
      </dsp:txBody>
      <dsp:txXfrm>
        <a:off x="3224649" y="17217"/>
        <a:ext cx="2337328" cy="1067595"/>
      </dsp:txXfrm>
    </dsp:sp>
    <dsp:sp modelId="{9E5CBD19-BBBC-4EA4-B731-99983A5B4989}">
      <dsp:nvSpPr>
        <dsp:cNvPr id="0" name=""/>
        <dsp:cNvSpPr/>
      </dsp:nvSpPr>
      <dsp:spPr>
        <a:xfrm>
          <a:off x="2111253" y="531214"/>
          <a:ext cx="4424880" cy="4424880"/>
        </a:xfrm>
        <a:custGeom>
          <a:avLst/>
          <a:gdLst/>
          <a:ahLst/>
          <a:cxnLst/>
          <a:rect l="0" t="0" r="0" b="0"/>
          <a:pathLst>
            <a:path>
              <a:moveTo>
                <a:pt x="3515258" y="424268"/>
              </a:moveTo>
              <a:arcTo wR="2212440" hR="2212440" stAng="18364570" swAng="1283585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52FB239-4B96-478B-BE88-7DB065D19791}">
      <dsp:nvSpPr>
        <dsp:cNvPr id="0" name=""/>
        <dsp:cNvSpPr/>
      </dsp:nvSpPr>
      <dsp:spPr>
        <a:xfrm>
          <a:off x="5419519" y="1560982"/>
          <a:ext cx="2160254" cy="1458454"/>
        </a:xfrm>
        <a:prstGeom prst="roundRect">
          <a:avLst/>
        </a:prstGeom>
        <a:gradFill rotWithShape="0">
          <a:gsLst>
            <a:gs pos="48000">
              <a:schemeClr val="accent5">
                <a:lumMod val="100000"/>
                <a:alpha val="93000"/>
              </a:schemeClr>
            </a:gs>
            <a:gs pos="99000">
              <a:srgbClr val="85C2FF"/>
            </a:gs>
          </a:gsLst>
          <a:lin ang="16200000" scaled="0"/>
        </a:gra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b="1" kern="1200" dirty="0" smtClean="0">
              <a:solidFill>
                <a:srgbClr val="002060"/>
              </a:solidFill>
            </a:rPr>
            <a:t>повышение требований к качеству человеческого капитала</a:t>
          </a:r>
          <a:endParaRPr lang="ru-RU" sz="1700" b="1" kern="1200" baseline="0" dirty="0">
            <a:solidFill>
              <a:srgbClr val="002060"/>
            </a:solidFill>
          </a:endParaRPr>
        </a:p>
      </dsp:txBody>
      <dsp:txXfrm>
        <a:off x="5490715" y="1632178"/>
        <a:ext cx="2017862" cy="1316062"/>
      </dsp:txXfrm>
    </dsp:sp>
    <dsp:sp modelId="{FE31F602-8611-4822-907A-DDBC98B38CA6}">
      <dsp:nvSpPr>
        <dsp:cNvPr id="0" name=""/>
        <dsp:cNvSpPr/>
      </dsp:nvSpPr>
      <dsp:spPr>
        <a:xfrm>
          <a:off x="2123286" y="577202"/>
          <a:ext cx="4424880" cy="4424880"/>
        </a:xfrm>
        <a:custGeom>
          <a:avLst/>
          <a:gdLst/>
          <a:ahLst/>
          <a:cxnLst/>
          <a:rect l="0" t="0" r="0" b="0"/>
          <a:pathLst>
            <a:path>
              <a:moveTo>
                <a:pt x="4411955" y="2451236"/>
              </a:moveTo>
              <a:arcTo wR="2212440" hR="2212440" stAng="371772" swAng="1388620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B9D757A-6744-4B38-9BE5-F631A84E3499}">
      <dsp:nvSpPr>
        <dsp:cNvPr id="0" name=""/>
        <dsp:cNvSpPr/>
      </dsp:nvSpPr>
      <dsp:spPr>
        <a:xfrm>
          <a:off x="4601378" y="3881597"/>
          <a:ext cx="2099774" cy="1343515"/>
        </a:xfrm>
        <a:prstGeom prst="roundRect">
          <a:avLst/>
        </a:prstGeom>
        <a:gradFill rotWithShape="0">
          <a:gsLst>
            <a:gs pos="48000">
              <a:schemeClr val="accent5">
                <a:lumMod val="100000"/>
                <a:alpha val="93000"/>
              </a:schemeClr>
            </a:gs>
            <a:gs pos="99000">
              <a:srgbClr val="85C2FF"/>
            </a:gs>
          </a:gsLst>
          <a:lin ang="16200000" scaled="0"/>
        </a:gra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b="1" kern="1200" baseline="0" dirty="0" smtClean="0">
              <a:solidFill>
                <a:srgbClr val="002060"/>
              </a:solidFill>
            </a:rPr>
            <a:t>ускорение инновационных процессов</a:t>
          </a:r>
          <a:endParaRPr lang="ru-RU" sz="1700" b="1" kern="1200" baseline="0" dirty="0">
            <a:solidFill>
              <a:srgbClr val="002060"/>
            </a:solidFill>
          </a:endParaRPr>
        </a:p>
      </dsp:txBody>
      <dsp:txXfrm>
        <a:off x="4666963" y="3947182"/>
        <a:ext cx="1968604" cy="1212345"/>
      </dsp:txXfrm>
    </dsp:sp>
    <dsp:sp modelId="{D66DFE93-4AC6-431E-ACD9-13241839B444}">
      <dsp:nvSpPr>
        <dsp:cNvPr id="0" name=""/>
        <dsp:cNvSpPr/>
      </dsp:nvSpPr>
      <dsp:spPr>
        <a:xfrm>
          <a:off x="2138385" y="551013"/>
          <a:ext cx="4424880" cy="4424880"/>
        </a:xfrm>
        <a:custGeom>
          <a:avLst/>
          <a:gdLst/>
          <a:ahLst/>
          <a:cxnLst/>
          <a:rect l="0" t="0" r="0" b="0"/>
          <a:pathLst>
            <a:path>
              <a:moveTo>
                <a:pt x="2458435" y="4411162"/>
              </a:moveTo>
              <a:arcTo wR="2212440" hR="2212440" stAng="5016975" swAng="699693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25CF4F4-1D47-42A5-AD9D-8BA15A8F7FAA}">
      <dsp:nvSpPr>
        <dsp:cNvPr id="0" name=""/>
        <dsp:cNvSpPr/>
      </dsp:nvSpPr>
      <dsp:spPr>
        <a:xfrm>
          <a:off x="1958023" y="3889119"/>
          <a:ext cx="2184725" cy="1328472"/>
        </a:xfrm>
        <a:prstGeom prst="roundRect">
          <a:avLst/>
        </a:prstGeom>
        <a:gradFill rotWithShape="0">
          <a:gsLst>
            <a:gs pos="48000">
              <a:schemeClr val="accent5">
                <a:lumMod val="100000"/>
                <a:alpha val="93000"/>
              </a:schemeClr>
            </a:gs>
            <a:gs pos="99000">
              <a:srgbClr val="85C2FF"/>
            </a:gs>
          </a:gsLst>
          <a:lin ang="16200000" scaled="0"/>
        </a:gra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700" b="1" kern="1200" dirty="0" smtClean="0">
              <a:solidFill>
                <a:srgbClr val="002060"/>
              </a:solidFill>
            </a:rPr>
            <a:t>глобализация экономики</a:t>
          </a:r>
        </a:p>
      </dsp:txBody>
      <dsp:txXfrm>
        <a:off x="2022874" y="3953970"/>
        <a:ext cx="2055023" cy="1198770"/>
      </dsp:txXfrm>
    </dsp:sp>
    <dsp:sp modelId="{1D4310C0-8C41-48E1-87E4-AB048B4767A9}">
      <dsp:nvSpPr>
        <dsp:cNvPr id="0" name=""/>
        <dsp:cNvSpPr/>
      </dsp:nvSpPr>
      <dsp:spPr>
        <a:xfrm>
          <a:off x="2181959" y="628234"/>
          <a:ext cx="4424880" cy="4424880"/>
        </a:xfrm>
        <a:custGeom>
          <a:avLst/>
          <a:gdLst/>
          <a:ahLst/>
          <a:cxnLst/>
          <a:rect l="0" t="0" r="0" b="0"/>
          <a:pathLst>
            <a:path>
              <a:moveTo>
                <a:pt x="259693" y="3252474"/>
              </a:moveTo>
              <a:arcTo wR="2212440" hR="2212440" stAng="9117612" swAng="1464454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33EFA15-3DE1-4F75-8C0F-91E86FD60270}">
      <dsp:nvSpPr>
        <dsp:cNvPr id="0" name=""/>
        <dsp:cNvSpPr/>
      </dsp:nvSpPr>
      <dsp:spPr>
        <a:xfrm>
          <a:off x="1170467" y="1512860"/>
          <a:ext cx="2137621" cy="1458454"/>
        </a:xfrm>
        <a:prstGeom prst="roundRect">
          <a:avLst/>
        </a:prstGeom>
        <a:gradFill rotWithShape="0">
          <a:gsLst>
            <a:gs pos="48000">
              <a:schemeClr val="accent5">
                <a:lumMod val="100000"/>
                <a:alpha val="93000"/>
              </a:schemeClr>
            </a:gs>
            <a:gs pos="99000">
              <a:srgbClr val="85C2FF"/>
            </a:gs>
          </a:gsLst>
          <a:lin ang="16200000" scaled="0"/>
        </a:gra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b="1" kern="1200" dirty="0" smtClean="0">
              <a:solidFill>
                <a:srgbClr val="002060"/>
              </a:solidFill>
            </a:rPr>
            <a:t>демографические</a:t>
          </a:r>
          <a:r>
            <a:rPr lang="ru-RU" sz="1700" b="1" kern="1200" baseline="0" dirty="0" smtClean="0">
              <a:solidFill>
                <a:srgbClr val="002060"/>
              </a:solidFill>
            </a:rPr>
            <a:t> дисбалансы и старение населения</a:t>
          </a:r>
          <a:endParaRPr lang="ru-RU" sz="1700" b="1" kern="1200" baseline="0" dirty="0">
            <a:solidFill>
              <a:srgbClr val="002060"/>
            </a:solidFill>
          </a:endParaRPr>
        </a:p>
      </dsp:txBody>
      <dsp:txXfrm>
        <a:off x="1241663" y="1584056"/>
        <a:ext cx="1995229" cy="1316062"/>
      </dsp:txXfrm>
    </dsp:sp>
    <dsp:sp modelId="{9D2F14F5-053D-472E-A709-486F04F66326}">
      <dsp:nvSpPr>
        <dsp:cNvPr id="0" name=""/>
        <dsp:cNvSpPr/>
      </dsp:nvSpPr>
      <dsp:spPr>
        <a:xfrm>
          <a:off x="2220613" y="495834"/>
          <a:ext cx="4424880" cy="4424880"/>
        </a:xfrm>
        <a:custGeom>
          <a:avLst/>
          <a:gdLst/>
          <a:ahLst/>
          <a:cxnLst/>
          <a:rect l="0" t="0" r="0" b="0"/>
          <a:pathLst>
            <a:path>
              <a:moveTo>
                <a:pt x="355408" y="1009807"/>
              </a:moveTo>
              <a:arcTo wR="2212440" hR="2212440" stAng="12775650" swAng="1316398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291B954-105A-4D4B-A42B-3B22C3EFA954}">
      <dsp:nvSpPr>
        <dsp:cNvPr id="0" name=""/>
        <dsp:cNvSpPr/>
      </dsp:nvSpPr>
      <dsp:spPr>
        <a:xfrm>
          <a:off x="1785540" y="0"/>
          <a:ext cx="4063999" cy="4063999"/>
        </a:xfrm>
        <a:prstGeom prst="triangle">
          <a:avLst/>
        </a:prstGeom>
        <a:gradFill rotWithShape="1">
          <a:gsLst>
            <a:gs pos="0">
              <a:schemeClr val="accent5">
                <a:shade val="51000"/>
                <a:satMod val="130000"/>
              </a:schemeClr>
            </a:gs>
            <a:gs pos="80000">
              <a:schemeClr val="accent5">
                <a:shade val="93000"/>
                <a:satMod val="130000"/>
              </a:schemeClr>
            </a:gs>
            <a:gs pos="100000">
              <a:schemeClr val="accent5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5"/>
        </a:lnRef>
        <a:fillRef idx="3">
          <a:schemeClr val="accent5"/>
        </a:fillRef>
        <a:effectRef idx="3">
          <a:schemeClr val="accent5"/>
        </a:effectRef>
        <a:fontRef idx="minor">
          <a:schemeClr val="lt1"/>
        </a:fontRef>
      </dsp:style>
    </dsp:sp>
    <dsp:sp modelId="{A1E144CC-CA0C-4E78-A646-EAE6C203A893}">
      <dsp:nvSpPr>
        <dsp:cNvPr id="0" name=""/>
        <dsp:cNvSpPr/>
      </dsp:nvSpPr>
      <dsp:spPr>
        <a:xfrm>
          <a:off x="3689277" y="408582"/>
          <a:ext cx="5347945" cy="962025"/>
        </a:xfrm>
        <a:prstGeom prst="roundRect">
          <a:avLst/>
        </a:prstGeom>
        <a:gradFill rotWithShape="1">
          <a:gsLst>
            <a:gs pos="0">
              <a:schemeClr val="accent5">
                <a:tint val="50000"/>
                <a:satMod val="300000"/>
              </a:schemeClr>
            </a:gs>
            <a:gs pos="35000">
              <a:schemeClr val="accent5">
                <a:tint val="37000"/>
                <a:satMod val="300000"/>
              </a:schemeClr>
            </a:gs>
            <a:gs pos="100000">
              <a:schemeClr val="accent5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700" b="1" kern="1200" dirty="0" smtClean="0">
              <a:solidFill>
                <a:srgbClr val="002060"/>
              </a:solidFill>
            </a:rPr>
            <a:t>активное внедрение новых технологий во всех отраслях экономики и социальной сфере</a:t>
          </a:r>
        </a:p>
      </dsp:txBody>
      <dsp:txXfrm>
        <a:off x="3736239" y="455544"/>
        <a:ext cx="5254021" cy="868101"/>
      </dsp:txXfrm>
    </dsp:sp>
    <dsp:sp modelId="{11F27EBB-DF13-4B24-A64D-577607F2EE84}">
      <dsp:nvSpPr>
        <dsp:cNvPr id="0" name=""/>
        <dsp:cNvSpPr/>
      </dsp:nvSpPr>
      <dsp:spPr>
        <a:xfrm>
          <a:off x="3720382" y="1490860"/>
          <a:ext cx="5316853" cy="962025"/>
        </a:xfrm>
        <a:prstGeom prst="roundRect">
          <a:avLst/>
        </a:prstGeom>
        <a:gradFill rotWithShape="1">
          <a:gsLst>
            <a:gs pos="0">
              <a:schemeClr val="accent5">
                <a:tint val="50000"/>
                <a:satMod val="300000"/>
              </a:schemeClr>
            </a:gs>
            <a:gs pos="35000">
              <a:schemeClr val="accent5">
                <a:tint val="37000"/>
                <a:satMod val="300000"/>
              </a:schemeClr>
            </a:gs>
            <a:gs pos="100000">
              <a:schemeClr val="accent5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700" b="1" kern="1200" dirty="0" smtClean="0">
              <a:solidFill>
                <a:srgbClr val="002060"/>
              </a:solidFill>
            </a:rPr>
            <a:t>производство продукции с высокой добавленной стоимостью</a:t>
          </a:r>
          <a:endParaRPr lang="ru-RU" sz="1700" b="1" kern="1200" dirty="0">
            <a:solidFill>
              <a:srgbClr val="002060"/>
            </a:solidFill>
          </a:endParaRPr>
        </a:p>
      </dsp:txBody>
      <dsp:txXfrm>
        <a:off x="3767344" y="1537822"/>
        <a:ext cx="5222929" cy="868101"/>
      </dsp:txXfrm>
    </dsp:sp>
    <dsp:sp modelId="{0EFFCF68-0DB8-49B9-A70D-960EB13A7871}">
      <dsp:nvSpPr>
        <dsp:cNvPr id="0" name=""/>
        <dsp:cNvSpPr/>
      </dsp:nvSpPr>
      <dsp:spPr>
        <a:xfrm>
          <a:off x="3720382" y="2573139"/>
          <a:ext cx="5316853" cy="962025"/>
        </a:xfrm>
        <a:prstGeom prst="roundRect">
          <a:avLst/>
        </a:prstGeom>
        <a:gradFill rotWithShape="1">
          <a:gsLst>
            <a:gs pos="0">
              <a:schemeClr val="accent5">
                <a:tint val="50000"/>
                <a:satMod val="300000"/>
              </a:schemeClr>
            </a:gs>
            <a:gs pos="35000">
              <a:schemeClr val="accent5">
                <a:tint val="37000"/>
                <a:satMod val="300000"/>
              </a:schemeClr>
            </a:gs>
            <a:gs pos="100000">
              <a:schemeClr val="accent5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700" b="1" kern="1200" dirty="0" smtClean="0">
              <a:solidFill>
                <a:srgbClr val="002060"/>
              </a:solidFill>
            </a:rPr>
            <a:t>создание имиджа округа – открытого для </a:t>
          </a:r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700" b="1" kern="1200" dirty="0" smtClean="0">
              <a:solidFill>
                <a:srgbClr val="002060"/>
              </a:solidFill>
            </a:rPr>
            <a:t>будущего развития</a:t>
          </a:r>
          <a:endParaRPr lang="ru-RU" sz="1700" b="1" kern="1200" dirty="0">
            <a:solidFill>
              <a:srgbClr val="002060"/>
            </a:solidFill>
          </a:endParaRPr>
        </a:p>
      </dsp:txBody>
      <dsp:txXfrm>
        <a:off x="3767344" y="2620101"/>
        <a:ext cx="5222929" cy="868101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D621F28-BEE5-409A-9F08-48200F7E7088}">
      <dsp:nvSpPr>
        <dsp:cNvPr id="0" name=""/>
        <dsp:cNvSpPr/>
      </dsp:nvSpPr>
      <dsp:spPr>
        <a:xfrm>
          <a:off x="2414984" y="526091"/>
          <a:ext cx="4243466" cy="4243466"/>
        </a:xfrm>
        <a:prstGeom prst="blockArc">
          <a:avLst>
            <a:gd name="adj1" fmla="val 13000150"/>
            <a:gd name="adj2" fmla="val 16012376"/>
            <a:gd name="adj3" fmla="val 3436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78C3197-9D09-4142-A3FB-D997C37EF6DD}">
      <dsp:nvSpPr>
        <dsp:cNvPr id="0" name=""/>
        <dsp:cNvSpPr/>
      </dsp:nvSpPr>
      <dsp:spPr>
        <a:xfrm>
          <a:off x="2296385" y="671272"/>
          <a:ext cx="4243466" cy="4243466"/>
        </a:xfrm>
        <a:prstGeom prst="blockArc">
          <a:avLst>
            <a:gd name="adj1" fmla="val 11034405"/>
            <a:gd name="adj2" fmla="val 13309305"/>
            <a:gd name="adj3" fmla="val 3436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0569E2B-1E99-461E-92E9-4D2223F02545}">
      <dsp:nvSpPr>
        <dsp:cNvPr id="0" name=""/>
        <dsp:cNvSpPr/>
      </dsp:nvSpPr>
      <dsp:spPr>
        <a:xfrm>
          <a:off x="2297626" y="406635"/>
          <a:ext cx="4243466" cy="4243466"/>
        </a:xfrm>
        <a:prstGeom prst="blockArc">
          <a:avLst>
            <a:gd name="adj1" fmla="val 8311538"/>
            <a:gd name="adj2" fmla="val 10597833"/>
            <a:gd name="adj3" fmla="val 3436"/>
          </a:avLst>
        </a:prstGeom>
        <a:gradFill rotWithShape="1">
          <a:gsLst>
            <a:gs pos="0">
              <a:schemeClr val="accent1">
                <a:shade val="51000"/>
                <a:satMod val="130000"/>
              </a:schemeClr>
            </a:gs>
            <a:gs pos="80000">
              <a:schemeClr val="accent1">
                <a:shade val="93000"/>
                <a:satMod val="130000"/>
              </a:schemeClr>
            </a:gs>
            <a:gs pos="100000">
              <a:schemeClr val="accent1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</dsp:sp>
    <dsp:sp modelId="{389D8409-2ACE-4B56-B459-3666A45C4794}">
      <dsp:nvSpPr>
        <dsp:cNvPr id="0" name=""/>
        <dsp:cNvSpPr/>
      </dsp:nvSpPr>
      <dsp:spPr>
        <a:xfrm>
          <a:off x="2438203" y="584248"/>
          <a:ext cx="4243466" cy="4243466"/>
        </a:xfrm>
        <a:prstGeom prst="blockArc">
          <a:avLst>
            <a:gd name="adj1" fmla="val 5661020"/>
            <a:gd name="adj2" fmla="val 8685148"/>
            <a:gd name="adj3" fmla="val 3436"/>
          </a:avLst>
        </a:prstGeom>
        <a:gradFill rotWithShape="1">
          <a:gsLst>
            <a:gs pos="0">
              <a:schemeClr val="accent2">
                <a:shade val="51000"/>
                <a:satMod val="130000"/>
              </a:schemeClr>
            </a:gs>
            <a:gs pos="80000">
              <a:schemeClr val="accent2">
                <a:shade val="93000"/>
                <a:satMod val="130000"/>
              </a:schemeClr>
            </a:gs>
            <a:gs pos="100000">
              <a:schemeClr val="accent2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dsp:style>
    </dsp:sp>
    <dsp:sp modelId="{0F086BAC-409C-4DCF-A696-88142A5E7D0F}">
      <dsp:nvSpPr>
        <dsp:cNvPr id="0" name=""/>
        <dsp:cNvSpPr/>
      </dsp:nvSpPr>
      <dsp:spPr>
        <a:xfrm>
          <a:off x="2461026" y="586110"/>
          <a:ext cx="4243466" cy="4243466"/>
        </a:xfrm>
        <a:prstGeom prst="blockArc">
          <a:avLst>
            <a:gd name="adj1" fmla="val 1967534"/>
            <a:gd name="adj2" fmla="val 5698770"/>
            <a:gd name="adj3" fmla="val 3436"/>
          </a:avLst>
        </a:prstGeom>
        <a:gradFill rotWithShape="1">
          <a:gsLst>
            <a:gs pos="0">
              <a:schemeClr val="accent3">
                <a:shade val="51000"/>
                <a:satMod val="130000"/>
              </a:schemeClr>
            </a:gs>
            <a:gs pos="80000">
              <a:schemeClr val="accent3">
                <a:shade val="93000"/>
                <a:satMod val="130000"/>
              </a:schemeClr>
            </a:gs>
            <a:gs pos="100000">
              <a:schemeClr val="accent3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3"/>
        </a:lnRef>
        <a:fillRef idx="3">
          <a:schemeClr val="accent3"/>
        </a:fillRef>
        <a:effectRef idx="3">
          <a:schemeClr val="accent3"/>
        </a:effectRef>
        <a:fontRef idx="minor">
          <a:schemeClr val="lt1"/>
        </a:fontRef>
      </dsp:style>
    </dsp:sp>
    <dsp:sp modelId="{CA678C13-C440-4F6E-82AB-E5423DD79CED}">
      <dsp:nvSpPr>
        <dsp:cNvPr id="0" name=""/>
        <dsp:cNvSpPr/>
      </dsp:nvSpPr>
      <dsp:spPr>
        <a:xfrm>
          <a:off x="2285680" y="921765"/>
          <a:ext cx="4243466" cy="4243466"/>
        </a:xfrm>
        <a:prstGeom prst="blockArc">
          <a:avLst>
            <a:gd name="adj1" fmla="val 20984489"/>
            <a:gd name="adj2" fmla="val 1342363"/>
            <a:gd name="adj3" fmla="val 3436"/>
          </a:avLst>
        </a:prstGeom>
        <a:gradFill rotWithShape="1">
          <a:gsLst>
            <a:gs pos="0">
              <a:schemeClr val="accent4">
                <a:shade val="51000"/>
                <a:satMod val="130000"/>
              </a:schemeClr>
            </a:gs>
            <a:gs pos="80000">
              <a:schemeClr val="accent4">
                <a:shade val="93000"/>
                <a:satMod val="130000"/>
              </a:schemeClr>
            </a:gs>
            <a:gs pos="100000">
              <a:schemeClr val="accent4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4"/>
        </a:lnRef>
        <a:fillRef idx="3">
          <a:schemeClr val="accent4"/>
        </a:fillRef>
        <a:effectRef idx="3">
          <a:schemeClr val="accent4"/>
        </a:effectRef>
        <a:fontRef idx="minor">
          <a:schemeClr val="lt1"/>
        </a:fontRef>
      </dsp:style>
    </dsp:sp>
    <dsp:sp modelId="{192D4062-EC7C-4D73-B4DC-97CEBC626764}">
      <dsp:nvSpPr>
        <dsp:cNvPr id="0" name=""/>
        <dsp:cNvSpPr/>
      </dsp:nvSpPr>
      <dsp:spPr>
        <a:xfrm>
          <a:off x="2252398" y="565259"/>
          <a:ext cx="4243466" cy="4243466"/>
        </a:xfrm>
        <a:prstGeom prst="blockArc">
          <a:avLst>
            <a:gd name="adj1" fmla="val 19318627"/>
            <a:gd name="adj2" fmla="val 21575502"/>
            <a:gd name="adj3" fmla="val 3436"/>
          </a:avLst>
        </a:prstGeom>
        <a:gradFill rotWithShape="1">
          <a:gsLst>
            <a:gs pos="0">
              <a:schemeClr val="accent5">
                <a:shade val="51000"/>
                <a:satMod val="130000"/>
              </a:schemeClr>
            </a:gs>
            <a:gs pos="80000">
              <a:schemeClr val="accent5">
                <a:shade val="93000"/>
                <a:satMod val="130000"/>
              </a:schemeClr>
            </a:gs>
            <a:gs pos="100000">
              <a:schemeClr val="accent5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5"/>
        </a:lnRef>
        <a:fillRef idx="3">
          <a:schemeClr val="accent5"/>
        </a:fillRef>
        <a:effectRef idx="3">
          <a:schemeClr val="accent5"/>
        </a:effectRef>
        <a:fontRef idx="minor">
          <a:schemeClr val="lt1"/>
        </a:fontRef>
      </dsp:style>
    </dsp:sp>
    <dsp:sp modelId="{617BDFA8-E9F4-4DA6-952E-A81EB341E706}">
      <dsp:nvSpPr>
        <dsp:cNvPr id="0" name=""/>
        <dsp:cNvSpPr/>
      </dsp:nvSpPr>
      <dsp:spPr>
        <a:xfrm>
          <a:off x="2223752" y="527756"/>
          <a:ext cx="4243466" cy="4243466"/>
        </a:xfrm>
        <a:prstGeom prst="blockArc">
          <a:avLst>
            <a:gd name="adj1" fmla="val 16327760"/>
            <a:gd name="adj2" fmla="val 19396429"/>
            <a:gd name="adj3" fmla="val 3436"/>
          </a:avLst>
        </a:prstGeom>
        <a:gradFill rotWithShape="1">
          <a:gsLst>
            <a:gs pos="0">
              <a:schemeClr val="accent6">
                <a:shade val="51000"/>
                <a:satMod val="130000"/>
              </a:schemeClr>
            </a:gs>
            <a:gs pos="80000">
              <a:schemeClr val="accent6">
                <a:shade val="93000"/>
                <a:satMod val="130000"/>
              </a:schemeClr>
            </a:gs>
            <a:gs pos="100000">
              <a:schemeClr val="accent6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6"/>
        </a:lnRef>
        <a:fillRef idx="3">
          <a:schemeClr val="accent6"/>
        </a:fillRef>
        <a:effectRef idx="3">
          <a:schemeClr val="accent6"/>
        </a:effectRef>
        <a:fontRef idx="minor">
          <a:schemeClr val="lt1"/>
        </a:fontRef>
      </dsp:style>
    </dsp:sp>
    <dsp:sp modelId="{377EE89A-B7A2-4C0A-B5AB-09A2E5D65632}">
      <dsp:nvSpPr>
        <dsp:cNvPr id="0" name=""/>
        <dsp:cNvSpPr/>
      </dsp:nvSpPr>
      <dsp:spPr>
        <a:xfrm>
          <a:off x="3275846" y="1584193"/>
          <a:ext cx="2318842" cy="1557434"/>
        </a:xfrm>
        <a:prstGeom prst="ellipse">
          <a:avLst/>
        </a:prstGeom>
        <a:gradFill rotWithShape="1">
          <a:gsLst>
            <a:gs pos="0">
              <a:schemeClr val="accent5">
                <a:shade val="51000"/>
                <a:satMod val="130000"/>
              </a:schemeClr>
            </a:gs>
            <a:gs pos="80000">
              <a:schemeClr val="accent5">
                <a:shade val="93000"/>
                <a:satMod val="130000"/>
              </a:schemeClr>
            </a:gs>
            <a:gs pos="100000">
              <a:schemeClr val="accent5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5"/>
        </a:lnRef>
        <a:fillRef idx="3">
          <a:schemeClr val="accent5"/>
        </a:fillRef>
        <a:effectRef idx="3">
          <a:schemeClr val="accent5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/>
            <a:t>Кластеры </a:t>
          </a:r>
          <a:r>
            <a:rPr lang="ru-RU" sz="2000" b="1" kern="1200" dirty="0" smtClean="0"/>
            <a:t>Югры</a:t>
          </a:r>
          <a:endParaRPr lang="ru-RU" sz="2000" b="1" kern="1200" dirty="0"/>
        </a:p>
      </dsp:txBody>
      <dsp:txXfrm>
        <a:off x="3615433" y="1812274"/>
        <a:ext cx="1639668" cy="1101272"/>
      </dsp:txXfrm>
    </dsp:sp>
    <dsp:sp modelId="{9E4FF638-E6D1-4F4B-8529-76804F0FF7FA}">
      <dsp:nvSpPr>
        <dsp:cNvPr id="0" name=""/>
        <dsp:cNvSpPr/>
      </dsp:nvSpPr>
      <dsp:spPr>
        <a:xfrm>
          <a:off x="2707144" y="202659"/>
          <a:ext cx="3431639" cy="725982"/>
        </a:xfrm>
        <a:prstGeom prst="ellipse">
          <a:avLst/>
        </a:prstGeom>
        <a:gradFill rotWithShape="1">
          <a:gsLst>
            <a:gs pos="0">
              <a:schemeClr val="accent5">
                <a:shade val="51000"/>
                <a:satMod val="130000"/>
              </a:schemeClr>
            </a:gs>
            <a:gs pos="80000">
              <a:schemeClr val="accent5">
                <a:shade val="93000"/>
                <a:satMod val="130000"/>
              </a:schemeClr>
            </a:gs>
            <a:gs pos="100000">
              <a:schemeClr val="accent5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5"/>
        </a:lnRef>
        <a:fillRef idx="3">
          <a:schemeClr val="accent5"/>
        </a:fillRef>
        <a:effectRef idx="3">
          <a:schemeClr val="accent5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b="0" kern="1200" dirty="0" smtClean="0">
              <a:latin typeface="+mn-lt"/>
            </a:rPr>
            <a:t>нефтегазодобывающий</a:t>
          </a:r>
          <a:endParaRPr lang="ru-RU" sz="1700" b="0" kern="1200" dirty="0">
            <a:latin typeface="+mn-lt"/>
          </a:endParaRPr>
        </a:p>
      </dsp:txBody>
      <dsp:txXfrm>
        <a:off x="3209696" y="308977"/>
        <a:ext cx="2426535" cy="513346"/>
      </dsp:txXfrm>
    </dsp:sp>
    <dsp:sp modelId="{DCECA9D4-A456-4289-BAA7-332282562BC4}">
      <dsp:nvSpPr>
        <dsp:cNvPr id="0" name=""/>
        <dsp:cNvSpPr/>
      </dsp:nvSpPr>
      <dsp:spPr>
        <a:xfrm>
          <a:off x="4509354" y="1080120"/>
          <a:ext cx="3014974" cy="644779"/>
        </a:xfrm>
        <a:prstGeom prst="ellipse">
          <a:avLst/>
        </a:prstGeom>
        <a:gradFill rotWithShape="1">
          <a:gsLst>
            <a:gs pos="0">
              <a:schemeClr val="accent5">
                <a:shade val="51000"/>
                <a:satMod val="130000"/>
              </a:schemeClr>
            </a:gs>
            <a:gs pos="80000">
              <a:schemeClr val="accent5">
                <a:shade val="93000"/>
                <a:satMod val="130000"/>
              </a:schemeClr>
            </a:gs>
            <a:gs pos="100000">
              <a:schemeClr val="accent5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5"/>
        </a:lnRef>
        <a:fillRef idx="3">
          <a:schemeClr val="accent5"/>
        </a:fillRef>
        <a:effectRef idx="3">
          <a:schemeClr val="accent5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b="0" kern="1200" dirty="0" smtClean="0">
              <a:latin typeface="+mn-lt"/>
            </a:rPr>
            <a:t>лесопромышленный</a:t>
          </a:r>
          <a:endParaRPr lang="ru-RU" sz="1700" b="0" kern="1200" dirty="0">
            <a:latin typeface="+mn-lt"/>
          </a:endParaRPr>
        </a:p>
      </dsp:txBody>
      <dsp:txXfrm>
        <a:off x="4950887" y="1174546"/>
        <a:ext cx="2131908" cy="455927"/>
      </dsp:txXfrm>
    </dsp:sp>
    <dsp:sp modelId="{B1328F7C-C9FF-48A6-BF18-E30ADA416CDD}">
      <dsp:nvSpPr>
        <dsp:cNvPr id="0" name=""/>
        <dsp:cNvSpPr/>
      </dsp:nvSpPr>
      <dsp:spPr>
        <a:xfrm>
          <a:off x="4835717" y="2304255"/>
          <a:ext cx="3247280" cy="735754"/>
        </a:xfrm>
        <a:prstGeom prst="ellipse">
          <a:avLst/>
        </a:prstGeom>
        <a:gradFill rotWithShape="1">
          <a:gsLst>
            <a:gs pos="0">
              <a:schemeClr val="accent5">
                <a:shade val="51000"/>
                <a:satMod val="130000"/>
              </a:schemeClr>
            </a:gs>
            <a:gs pos="80000">
              <a:schemeClr val="accent5">
                <a:shade val="93000"/>
                <a:satMod val="130000"/>
              </a:schemeClr>
            </a:gs>
            <a:gs pos="100000">
              <a:schemeClr val="accent5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5"/>
        </a:lnRef>
        <a:fillRef idx="3">
          <a:schemeClr val="accent5"/>
        </a:fillRef>
        <a:effectRef idx="3">
          <a:schemeClr val="accent5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b="0" kern="1200" dirty="0" smtClean="0">
              <a:latin typeface="+mn-lt"/>
            </a:rPr>
            <a:t>горнопромышленный</a:t>
          </a:r>
          <a:endParaRPr lang="ru-RU" sz="1700" b="0" kern="1200" dirty="0">
            <a:latin typeface="+mn-lt"/>
          </a:endParaRPr>
        </a:p>
      </dsp:txBody>
      <dsp:txXfrm>
        <a:off x="5311270" y="2412004"/>
        <a:ext cx="2296174" cy="520256"/>
      </dsp:txXfrm>
    </dsp:sp>
    <dsp:sp modelId="{514B7720-267B-498C-8A2E-6D1988346F50}">
      <dsp:nvSpPr>
        <dsp:cNvPr id="0" name=""/>
        <dsp:cNvSpPr/>
      </dsp:nvSpPr>
      <dsp:spPr>
        <a:xfrm>
          <a:off x="4283032" y="3528393"/>
          <a:ext cx="4105390" cy="617651"/>
        </a:xfrm>
        <a:prstGeom prst="ellipse">
          <a:avLst/>
        </a:prstGeom>
        <a:gradFill rotWithShape="1">
          <a:gsLst>
            <a:gs pos="0">
              <a:schemeClr val="accent5">
                <a:shade val="51000"/>
                <a:satMod val="130000"/>
              </a:schemeClr>
            </a:gs>
            <a:gs pos="80000">
              <a:schemeClr val="accent5">
                <a:shade val="93000"/>
                <a:satMod val="130000"/>
              </a:schemeClr>
            </a:gs>
            <a:gs pos="100000">
              <a:schemeClr val="accent5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5"/>
        </a:lnRef>
        <a:fillRef idx="3">
          <a:schemeClr val="accent5"/>
        </a:fillRef>
        <a:effectRef idx="3">
          <a:schemeClr val="accent5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b="0" kern="1200" dirty="0" smtClean="0">
              <a:latin typeface="+mn-lt"/>
            </a:rPr>
            <a:t>нефтегазоперерабатывающий</a:t>
          </a:r>
          <a:endParaRPr lang="ru-RU" sz="1700" b="0" kern="1200" dirty="0">
            <a:latin typeface="+mn-lt"/>
          </a:endParaRPr>
        </a:p>
      </dsp:txBody>
      <dsp:txXfrm>
        <a:off x="4884252" y="3618846"/>
        <a:ext cx="2902950" cy="436745"/>
      </dsp:txXfrm>
    </dsp:sp>
    <dsp:sp modelId="{8ABFB641-122A-4111-A865-0B70960C833D}">
      <dsp:nvSpPr>
        <dsp:cNvPr id="0" name=""/>
        <dsp:cNvSpPr/>
      </dsp:nvSpPr>
      <dsp:spPr>
        <a:xfrm>
          <a:off x="3100938" y="4539543"/>
          <a:ext cx="2601640" cy="491417"/>
        </a:xfrm>
        <a:prstGeom prst="ellipse">
          <a:avLst/>
        </a:prstGeom>
        <a:gradFill rotWithShape="1">
          <a:gsLst>
            <a:gs pos="0">
              <a:schemeClr val="accent5">
                <a:shade val="51000"/>
                <a:satMod val="130000"/>
              </a:schemeClr>
            </a:gs>
            <a:gs pos="80000">
              <a:schemeClr val="accent5">
                <a:shade val="93000"/>
                <a:satMod val="130000"/>
              </a:schemeClr>
            </a:gs>
            <a:gs pos="100000">
              <a:schemeClr val="accent5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5"/>
        </a:lnRef>
        <a:fillRef idx="3">
          <a:schemeClr val="accent5"/>
        </a:fillRef>
        <a:effectRef idx="3">
          <a:schemeClr val="accent5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b="0" kern="1200" dirty="0" err="1" smtClean="0">
              <a:latin typeface="+mn-lt"/>
            </a:rPr>
            <a:t>туристско</a:t>
          </a:r>
          <a:r>
            <a:rPr lang="ru-RU" sz="1700" b="0" kern="1200" dirty="0" smtClean="0">
              <a:latin typeface="+mn-lt"/>
            </a:rPr>
            <a:t>–рекреационный</a:t>
          </a:r>
          <a:endParaRPr lang="ru-RU" sz="1700" b="0" kern="1200" dirty="0">
            <a:latin typeface="+mn-lt"/>
          </a:endParaRPr>
        </a:p>
      </dsp:txBody>
      <dsp:txXfrm>
        <a:off x="3481939" y="4611509"/>
        <a:ext cx="1839638" cy="347485"/>
      </dsp:txXfrm>
    </dsp:sp>
    <dsp:sp modelId="{67D0E656-540B-42FF-B417-52205093F0D1}">
      <dsp:nvSpPr>
        <dsp:cNvPr id="0" name=""/>
        <dsp:cNvSpPr/>
      </dsp:nvSpPr>
      <dsp:spPr>
        <a:xfrm>
          <a:off x="1438781" y="3528391"/>
          <a:ext cx="2836356" cy="762052"/>
        </a:xfrm>
        <a:prstGeom prst="ellipse">
          <a:avLst/>
        </a:prstGeom>
        <a:gradFill rotWithShape="1">
          <a:gsLst>
            <a:gs pos="0">
              <a:schemeClr val="accent5">
                <a:shade val="51000"/>
                <a:satMod val="130000"/>
              </a:schemeClr>
            </a:gs>
            <a:gs pos="80000">
              <a:schemeClr val="accent5">
                <a:shade val="93000"/>
                <a:satMod val="130000"/>
              </a:schemeClr>
            </a:gs>
            <a:gs pos="100000">
              <a:schemeClr val="accent5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5"/>
        </a:lnRef>
        <a:fillRef idx="3">
          <a:schemeClr val="accent5"/>
        </a:fillRef>
        <a:effectRef idx="3">
          <a:schemeClr val="accent5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b="0" kern="1200" dirty="0" smtClean="0">
              <a:latin typeface="+mn-lt"/>
            </a:rPr>
            <a:t>агропромышленный</a:t>
          </a:r>
          <a:endParaRPr lang="ru-RU" sz="1700" b="0" kern="1200" dirty="0">
            <a:latin typeface="+mn-lt"/>
          </a:endParaRPr>
        </a:p>
      </dsp:txBody>
      <dsp:txXfrm>
        <a:off x="1854156" y="3639991"/>
        <a:ext cx="2005606" cy="538852"/>
      </dsp:txXfrm>
    </dsp:sp>
    <dsp:sp modelId="{3C37FE3C-D2B2-4108-AC52-B18B3C20174B}">
      <dsp:nvSpPr>
        <dsp:cNvPr id="0" name=""/>
        <dsp:cNvSpPr/>
      </dsp:nvSpPr>
      <dsp:spPr>
        <a:xfrm>
          <a:off x="1012116" y="2349531"/>
          <a:ext cx="2651137" cy="602796"/>
        </a:xfrm>
        <a:prstGeom prst="ellipse">
          <a:avLst/>
        </a:prstGeom>
        <a:gradFill rotWithShape="1">
          <a:gsLst>
            <a:gs pos="0">
              <a:schemeClr val="accent5">
                <a:shade val="51000"/>
                <a:satMod val="130000"/>
              </a:schemeClr>
            </a:gs>
            <a:gs pos="80000">
              <a:schemeClr val="accent5">
                <a:shade val="93000"/>
                <a:satMod val="130000"/>
              </a:schemeClr>
            </a:gs>
            <a:gs pos="100000">
              <a:schemeClr val="accent5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5"/>
        </a:lnRef>
        <a:fillRef idx="3">
          <a:schemeClr val="accent5"/>
        </a:fillRef>
        <a:effectRef idx="3">
          <a:schemeClr val="accent5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>
              <a:latin typeface="+mn-lt"/>
            </a:rPr>
            <a:t>медицинский</a:t>
          </a:r>
          <a:endParaRPr lang="ru-RU" sz="1700" kern="1200" dirty="0">
            <a:latin typeface="+mn-lt"/>
          </a:endParaRPr>
        </a:p>
      </dsp:txBody>
      <dsp:txXfrm>
        <a:off x="1400366" y="2437808"/>
        <a:ext cx="1874637" cy="426242"/>
      </dsp:txXfrm>
    </dsp:sp>
    <dsp:sp modelId="{46C3C276-2D4F-402E-AB18-99F4ECC97539}">
      <dsp:nvSpPr>
        <dsp:cNvPr id="0" name=""/>
        <dsp:cNvSpPr/>
      </dsp:nvSpPr>
      <dsp:spPr>
        <a:xfrm>
          <a:off x="1475663" y="1008116"/>
          <a:ext cx="2776915" cy="788785"/>
        </a:xfrm>
        <a:prstGeom prst="ellipse">
          <a:avLst/>
        </a:prstGeom>
        <a:gradFill rotWithShape="1">
          <a:gsLst>
            <a:gs pos="0">
              <a:schemeClr val="accent5">
                <a:shade val="51000"/>
                <a:satMod val="130000"/>
              </a:schemeClr>
            </a:gs>
            <a:gs pos="80000">
              <a:schemeClr val="accent5">
                <a:shade val="93000"/>
                <a:satMod val="130000"/>
              </a:schemeClr>
            </a:gs>
            <a:gs pos="100000">
              <a:schemeClr val="accent5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5"/>
        </a:lnRef>
        <a:fillRef idx="3">
          <a:schemeClr val="accent5"/>
        </a:fillRef>
        <a:effectRef idx="3">
          <a:schemeClr val="accent5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>
              <a:latin typeface="+mn-lt"/>
            </a:rPr>
            <a:t>научно-инновационный</a:t>
          </a:r>
          <a:endParaRPr lang="ru-RU" sz="1700" kern="1200" dirty="0">
            <a:latin typeface="+mn-lt"/>
          </a:endParaRPr>
        </a:p>
      </dsp:txBody>
      <dsp:txXfrm>
        <a:off x="1882333" y="1123631"/>
        <a:ext cx="1963575" cy="557755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A27DBB9-6FCB-4764-86A1-7003D60DB394}">
      <dsp:nvSpPr>
        <dsp:cNvPr id="0" name=""/>
        <dsp:cNvSpPr/>
      </dsp:nvSpPr>
      <dsp:spPr>
        <a:xfrm>
          <a:off x="0" y="113498"/>
          <a:ext cx="7752183" cy="4845114"/>
        </a:xfrm>
        <a:prstGeom prst="swooshArrow">
          <a:avLst>
            <a:gd name="adj1" fmla="val 25000"/>
            <a:gd name="adj2" fmla="val 25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B1EDBDD-D697-471A-B484-F43551E02B10}">
      <dsp:nvSpPr>
        <dsp:cNvPr id="0" name=""/>
        <dsp:cNvSpPr/>
      </dsp:nvSpPr>
      <dsp:spPr>
        <a:xfrm>
          <a:off x="1802382" y="2754086"/>
          <a:ext cx="271326" cy="27132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91C6B3C-8D35-4177-A7F1-B68DD2873AD1}">
      <dsp:nvSpPr>
        <dsp:cNvPr id="0" name=""/>
        <dsp:cNvSpPr/>
      </dsp:nvSpPr>
      <dsp:spPr>
        <a:xfrm>
          <a:off x="2014561" y="2332852"/>
          <a:ext cx="2519459" cy="139590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3770" tIns="0" rIns="0" bIns="0" numCol="1" spcCol="1270" anchor="t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002060"/>
              </a:solidFill>
              <a:ea typeface="Tahoma" pitchFamily="34" charset="0"/>
              <a:cs typeface="Tahoma" pitchFamily="34" charset="0"/>
            </a:rPr>
            <a:t>Рост инновационной продукции</a:t>
          </a:r>
          <a:endParaRPr lang="ru-RU" sz="2400" kern="1200" dirty="0">
            <a:solidFill>
              <a:srgbClr val="002060"/>
            </a:solidFill>
          </a:endParaRPr>
        </a:p>
      </dsp:txBody>
      <dsp:txXfrm>
        <a:off x="2014561" y="2332852"/>
        <a:ext cx="2519459" cy="1395903"/>
      </dsp:txXfrm>
    </dsp:sp>
    <dsp:sp modelId="{BD33C3D6-3119-4FF4-87C8-EF2B7FED2C38}">
      <dsp:nvSpPr>
        <dsp:cNvPr id="0" name=""/>
        <dsp:cNvSpPr/>
      </dsp:nvSpPr>
      <dsp:spPr>
        <a:xfrm>
          <a:off x="4302462" y="1518581"/>
          <a:ext cx="465131" cy="46513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B029ADE-D97A-47A6-AABD-68E53878D3F3}">
      <dsp:nvSpPr>
        <dsp:cNvPr id="0" name=""/>
        <dsp:cNvSpPr/>
      </dsp:nvSpPr>
      <dsp:spPr>
        <a:xfrm>
          <a:off x="4621898" y="1296136"/>
          <a:ext cx="2986265" cy="143566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6463" tIns="0" rIns="0" bIns="0" numCol="1" spcCol="1270" anchor="t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002060"/>
              </a:solidFill>
              <a:ea typeface="Tahoma" pitchFamily="34" charset="0"/>
              <a:cs typeface="Tahoma" pitchFamily="34" charset="0"/>
            </a:rPr>
            <a:t>Среднегодовой рост ВРП</a:t>
          </a:r>
          <a:endParaRPr lang="ru-RU" sz="2400" kern="1200" dirty="0">
            <a:solidFill>
              <a:srgbClr val="002060"/>
            </a:solidFill>
          </a:endParaRPr>
        </a:p>
      </dsp:txBody>
      <dsp:txXfrm>
        <a:off x="4621898" y="1296136"/>
        <a:ext cx="2986265" cy="1435661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398CA64-A1F9-4A47-AFE8-656660703696}">
      <dsp:nvSpPr>
        <dsp:cNvPr id="0" name=""/>
        <dsp:cNvSpPr/>
      </dsp:nvSpPr>
      <dsp:spPr>
        <a:xfrm>
          <a:off x="2659155" y="37799"/>
          <a:ext cx="3296555" cy="1490979"/>
        </a:xfrm>
        <a:prstGeom prst="rect">
          <a:avLst/>
        </a:prstGeom>
        <a:gradFill rotWithShape="0">
          <a:gsLst>
            <a:gs pos="0">
              <a:schemeClr val="accent5"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baseline="0" dirty="0" smtClean="0">
              <a:solidFill>
                <a:schemeClr val="bg1"/>
              </a:solidFill>
              <a:latin typeface="+mn-lt"/>
            </a:rPr>
            <a:t>РАЗВИТИЕ ЧЕЛОВЕЧЕСКОГО КАПИТАЛА</a:t>
          </a:r>
          <a:endParaRPr lang="ru-RU" sz="2200" b="1" kern="1200" baseline="0" dirty="0">
            <a:solidFill>
              <a:schemeClr val="bg1"/>
            </a:solidFill>
            <a:latin typeface="+mn-lt"/>
          </a:endParaRPr>
        </a:p>
      </dsp:txBody>
      <dsp:txXfrm>
        <a:off x="2659155" y="37799"/>
        <a:ext cx="3296555" cy="1490979"/>
      </dsp:txXfrm>
    </dsp:sp>
    <dsp:sp modelId="{32C55B3A-1A9D-4BB1-8BD4-04FF1BCF5978}">
      <dsp:nvSpPr>
        <dsp:cNvPr id="0" name=""/>
        <dsp:cNvSpPr/>
      </dsp:nvSpPr>
      <dsp:spPr>
        <a:xfrm>
          <a:off x="965055" y="1165"/>
          <a:ext cx="1616916" cy="1564246"/>
        </a:xfrm>
        <a:prstGeom prst="rect">
          <a:avLst/>
        </a:prstGeom>
        <a:blipFill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9CE8BE9-060E-425E-8343-8C3603EE0ED8}">
      <dsp:nvSpPr>
        <dsp:cNvPr id="0" name=""/>
        <dsp:cNvSpPr/>
      </dsp:nvSpPr>
      <dsp:spPr>
        <a:xfrm>
          <a:off x="1032403" y="1800196"/>
          <a:ext cx="3296555" cy="1490979"/>
        </a:xfrm>
        <a:prstGeom prst="rect">
          <a:avLst/>
        </a:prstGeom>
        <a:gradFill rotWithShape="0">
          <a:gsLst>
            <a:gs pos="0">
              <a:schemeClr val="accent5"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dirty="0" smtClean="0">
              <a:solidFill>
                <a:schemeClr val="bg1"/>
              </a:solidFill>
              <a:latin typeface="+mn-lt"/>
            </a:rPr>
            <a:t>УСТОЙЧИВОЕ ЭКОЛОГИЧЕСКОЕ РАЗВИТИЕ и «ЗЕЛЕНЫЙ РОСТ»</a:t>
          </a:r>
          <a:endParaRPr lang="ru-RU" sz="2200" b="1" kern="1200" dirty="0">
            <a:solidFill>
              <a:schemeClr val="bg1"/>
            </a:solidFill>
            <a:latin typeface="+mn-lt"/>
          </a:endParaRPr>
        </a:p>
      </dsp:txBody>
      <dsp:txXfrm>
        <a:off x="1032403" y="1800196"/>
        <a:ext cx="3296555" cy="1490979"/>
      </dsp:txXfrm>
    </dsp:sp>
    <dsp:sp modelId="{7C5B8AB3-98E8-453A-B8FD-9C89B1C9B608}">
      <dsp:nvSpPr>
        <dsp:cNvPr id="0" name=""/>
        <dsp:cNvSpPr/>
      </dsp:nvSpPr>
      <dsp:spPr>
        <a:xfrm>
          <a:off x="4256905" y="1823321"/>
          <a:ext cx="1726101" cy="1467183"/>
        </a:xfrm>
        <a:prstGeom prst="rect">
          <a:avLst/>
        </a:prstGeom>
        <a:blipFill>
          <a:blip xmlns:r="http://schemas.openxmlformats.org/officeDocument/2006/relationships" r:embed="rId2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E6A0C27-81FC-4755-A415-129487431B00}">
      <dsp:nvSpPr>
        <dsp:cNvPr id="0" name=""/>
        <dsp:cNvSpPr/>
      </dsp:nvSpPr>
      <dsp:spPr>
        <a:xfrm>
          <a:off x="2722338" y="3548414"/>
          <a:ext cx="3296555" cy="1490979"/>
        </a:xfrm>
        <a:prstGeom prst="rect">
          <a:avLst/>
        </a:prstGeom>
        <a:gradFill rotWithShape="0">
          <a:gsLst>
            <a:gs pos="0">
              <a:schemeClr val="accent5"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dirty="0" smtClean="0"/>
            <a:t>СБАЛАНСИРОВАННОЕ ПРОСТРАНСТВЕННОЕ РАЗВИТИЕ</a:t>
          </a:r>
          <a:endParaRPr lang="ru-RU" sz="2200" b="1" kern="1200" dirty="0"/>
        </a:p>
      </dsp:txBody>
      <dsp:txXfrm>
        <a:off x="2722338" y="3548414"/>
        <a:ext cx="3296555" cy="1490979"/>
      </dsp:txXfrm>
    </dsp:sp>
    <dsp:sp modelId="{FD521714-E2BE-4F56-A7F4-42BF840F66D1}">
      <dsp:nvSpPr>
        <dsp:cNvPr id="0" name=""/>
        <dsp:cNvSpPr/>
      </dsp:nvSpPr>
      <dsp:spPr>
        <a:xfrm>
          <a:off x="901872" y="3548414"/>
          <a:ext cx="1869648" cy="1490979"/>
        </a:xfrm>
        <a:prstGeom prst="rect">
          <a:avLst/>
        </a:prstGeom>
        <a:blipFill>
          <a:blip xmlns:r="http://schemas.openxmlformats.org/officeDocument/2006/relationships" r:embed="rId3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4F08D1D-0704-4995-AC9E-EA9834A37F96}">
      <dsp:nvSpPr>
        <dsp:cNvPr id="0" name=""/>
        <dsp:cNvSpPr/>
      </dsp:nvSpPr>
      <dsp:spPr>
        <a:xfrm>
          <a:off x="0" y="72002"/>
          <a:ext cx="2638931" cy="3240370"/>
        </a:xfrm>
        <a:prstGeom prst="rightArrow">
          <a:avLst/>
        </a:prstGeom>
        <a:gradFill rotWithShape="0">
          <a:gsLst>
            <a:gs pos="0">
              <a:schemeClr val="accent5"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C02149C-939B-4A4C-8FF5-F51C40D5E0D4}">
      <dsp:nvSpPr>
        <dsp:cNvPr id="0" name=""/>
        <dsp:cNvSpPr/>
      </dsp:nvSpPr>
      <dsp:spPr>
        <a:xfrm>
          <a:off x="360" y="1152129"/>
          <a:ext cx="2638211" cy="1080116"/>
        </a:xfrm>
        <a:prstGeom prst="roundRect">
          <a:avLst/>
        </a:prstGeom>
        <a:noFill/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КАЧЕСТВО ЖИЗНИ</a:t>
          </a:r>
          <a:endParaRPr lang="ru-RU" sz="2000" b="1" kern="1200" dirty="0"/>
        </a:p>
      </dsp:txBody>
      <dsp:txXfrm>
        <a:off x="53087" y="1204856"/>
        <a:ext cx="2532757" cy="974662"/>
      </dsp:txXfrm>
    </dsp:sp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B824B3F-7FE5-4CB1-8B09-C972E1DB0B50}">
      <dsp:nvSpPr>
        <dsp:cNvPr id="0" name=""/>
        <dsp:cNvSpPr/>
      </dsp:nvSpPr>
      <dsp:spPr>
        <a:xfrm>
          <a:off x="3687930" y="2937694"/>
          <a:ext cx="2030075" cy="2030075"/>
        </a:xfrm>
        <a:prstGeom prst="ellipse">
          <a:avLst/>
        </a:prstGeom>
        <a:gradFill rotWithShape="1">
          <a:gsLst>
            <a:gs pos="0">
              <a:schemeClr val="accent5">
                <a:tint val="50000"/>
                <a:satMod val="300000"/>
              </a:schemeClr>
            </a:gs>
            <a:gs pos="35000">
              <a:schemeClr val="accent5">
                <a:tint val="37000"/>
                <a:satMod val="300000"/>
              </a:schemeClr>
            </a:gs>
            <a:gs pos="100000">
              <a:schemeClr val="accent5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1400" b="1" kern="1200" dirty="0" smtClean="0"/>
            <a:t> </a:t>
          </a:r>
          <a:r>
            <a:rPr lang="ru-RU" sz="1700" b="1" kern="1200" dirty="0" smtClean="0">
              <a:solidFill>
                <a:srgbClr val="002060"/>
              </a:solidFill>
            </a:rPr>
            <a:t>развитие человеческого 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b="1" kern="1200" dirty="0" smtClean="0">
              <a:solidFill>
                <a:srgbClr val="002060"/>
              </a:solidFill>
            </a:rPr>
            <a:t>капитала</a:t>
          </a:r>
          <a:endParaRPr lang="ru-RU" sz="1700" b="1" kern="1200" dirty="0">
            <a:solidFill>
              <a:srgbClr val="002060"/>
            </a:solidFill>
          </a:endParaRPr>
        </a:p>
      </dsp:txBody>
      <dsp:txXfrm>
        <a:off x="3985228" y="3234992"/>
        <a:ext cx="1435479" cy="1435479"/>
      </dsp:txXfrm>
    </dsp:sp>
    <dsp:sp modelId="{CC7A6AD3-3479-45AA-A56B-E2806970D92D}">
      <dsp:nvSpPr>
        <dsp:cNvPr id="0" name=""/>
        <dsp:cNvSpPr/>
      </dsp:nvSpPr>
      <dsp:spPr>
        <a:xfrm rot="11017389">
          <a:off x="1532914" y="3527321"/>
          <a:ext cx="2040558" cy="578571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tint val="6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5330D452-6859-4AF1-8BB1-0693CC2F29E4}">
      <dsp:nvSpPr>
        <dsp:cNvPr id="0" name=""/>
        <dsp:cNvSpPr/>
      </dsp:nvSpPr>
      <dsp:spPr>
        <a:xfrm>
          <a:off x="504051" y="3384381"/>
          <a:ext cx="2061805" cy="735502"/>
        </a:xfrm>
        <a:prstGeom prst="roundRect">
          <a:avLst>
            <a:gd name="adj" fmla="val 10000"/>
          </a:avLst>
        </a:prstGeom>
        <a:gradFill rotWithShape="0">
          <a:gsLst>
            <a:gs pos="61000">
              <a:schemeClr val="accent5">
                <a:lumMod val="50000"/>
                <a:lumOff val="50000"/>
              </a:schemeClr>
            </a:gs>
            <a:gs pos="89000">
              <a:schemeClr val="accent5"/>
            </a:gs>
            <a:gs pos="90000">
              <a:schemeClr val="accent5"/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>
          <a:bevelT w="63500" h="25400"/>
        </a:sp3d>
      </dsp:spPr>
      <dsp:style>
        <a:lnRef idx="0">
          <a:schemeClr val="accent5"/>
        </a:lnRef>
        <a:fillRef idx="3">
          <a:schemeClr val="accent5"/>
        </a:fillRef>
        <a:effectRef idx="3">
          <a:schemeClr val="accent5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rgbClr val="002060"/>
              </a:solidFill>
              <a:latin typeface="+mn-lt"/>
            </a:rPr>
            <a:t>образование и наука</a:t>
          </a:r>
          <a:endParaRPr lang="ru-RU" sz="1600" b="1" kern="1200" dirty="0">
            <a:solidFill>
              <a:srgbClr val="002060"/>
            </a:solidFill>
            <a:latin typeface="+mn-lt"/>
          </a:endParaRPr>
        </a:p>
      </dsp:txBody>
      <dsp:txXfrm>
        <a:off x="525593" y="3405923"/>
        <a:ext cx="2018721" cy="692418"/>
      </dsp:txXfrm>
    </dsp:sp>
    <dsp:sp modelId="{28BFC1EA-6377-45DB-9CE3-9A581500193A}">
      <dsp:nvSpPr>
        <dsp:cNvPr id="0" name=""/>
        <dsp:cNvSpPr/>
      </dsp:nvSpPr>
      <dsp:spPr>
        <a:xfrm rot="12620566">
          <a:off x="1265054" y="2414810"/>
          <a:ext cx="2609573" cy="578571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tint val="6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813D4CA9-814F-4D60-87A0-81DE3596E39B}">
      <dsp:nvSpPr>
        <dsp:cNvPr id="0" name=""/>
        <dsp:cNvSpPr/>
      </dsp:nvSpPr>
      <dsp:spPr>
        <a:xfrm>
          <a:off x="404370" y="1728201"/>
          <a:ext cx="2078829" cy="633505"/>
        </a:xfrm>
        <a:prstGeom prst="roundRect">
          <a:avLst>
            <a:gd name="adj" fmla="val 10000"/>
          </a:avLst>
        </a:prstGeom>
        <a:gradFill rotWithShape="0">
          <a:gsLst>
            <a:gs pos="61000">
              <a:schemeClr val="accent5">
                <a:lumMod val="50000"/>
                <a:lumOff val="50000"/>
              </a:schemeClr>
            </a:gs>
            <a:gs pos="89000">
              <a:schemeClr val="accent5"/>
            </a:gs>
            <a:gs pos="90000">
              <a:schemeClr val="accent5"/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>
          <a:bevelT w="63500" h="25400"/>
        </a:sp3d>
      </dsp:spPr>
      <dsp:style>
        <a:lnRef idx="0">
          <a:schemeClr val="accent5"/>
        </a:lnRef>
        <a:fillRef idx="3">
          <a:schemeClr val="accent5"/>
        </a:fillRef>
        <a:effectRef idx="3">
          <a:schemeClr val="accent5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rgbClr val="002060"/>
              </a:solidFill>
              <a:latin typeface="+mn-lt"/>
            </a:rPr>
            <a:t>культура и искусство</a:t>
          </a:r>
          <a:endParaRPr lang="ru-RU" sz="1600" b="1" kern="1200" dirty="0">
            <a:solidFill>
              <a:srgbClr val="002060"/>
            </a:solidFill>
            <a:latin typeface="+mn-lt"/>
          </a:endParaRPr>
        </a:p>
      </dsp:txBody>
      <dsp:txXfrm>
        <a:off x="422925" y="1746756"/>
        <a:ext cx="2041719" cy="596395"/>
      </dsp:txXfrm>
    </dsp:sp>
    <dsp:sp modelId="{D39859DB-D621-494A-B87A-6433FA9B2798}">
      <dsp:nvSpPr>
        <dsp:cNvPr id="0" name=""/>
        <dsp:cNvSpPr/>
      </dsp:nvSpPr>
      <dsp:spPr>
        <a:xfrm rot="13809317">
          <a:off x="1427933" y="1572519"/>
          <a:ext cx="3060347" cy="578571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tint val="6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088A2AF9-5F7B-4838-9550-5DC5EABCBC18}">
      <dsp:nvSpPr>
        <dsp:cNvPr id="0" name=""/>
        <dsp:cNvSpPr/>
      </dsp:nvSpPr>
      <dsp:spPr>
        <a:xfrm>
          <a:off x="694159" y="144029"/>
          <a:ext cx="2567103" cy="1085866"/>
        </a:xfrm>
        <a:prstGeom prst="roundRect">
          <a:avLst>
            <a:gd name="adj" fmla="val 10000"/>
          </a:avLst>
        </a:prstGeom>
        <a:gradFill rotWithShape="0">
          <a:gsLst>
            <a:gs pos="61000">
              <a:schemeClr val="accent5">
                <a:lumMod val="50000"/>
                <a:lumOff val="50000"/>
              </a:schemeClr>
            </a:gs>
            <a:gs pos="89000">
              <a:schemeClr val="accent5"/>
            </a:gs>
            <a:gs pos="90000">
              <a:schemeClr val="accent5"/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>
          <a:bevelT w="63500" h="25400"/>
        </a:sp3d>
      </dsp:spPr>
      <dsp:style>
        <a:lnRef idx="0">
          <a:schemeClr val="accent5"/>
        </a:lnRef>
        <a:fillRef idx="3">
          <a:schemeClr val="accent5"/>
        </a:fillRef>
        <a:effectRef idx="3">
          <a:schemeClr val="accent5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rgbClr val="002060"/>
              </a:solidFill>
              <a:latin typeface="+mn-lt"/>
            </a:rPr>
            <a:t>здравоохранение и социальное обеспечение</a:t>
          </a:r>
          <a:endParaRPr lang="ru-RU" sz="1600" b="1" kern="1200" dirty="0">
            <a:solidFill>
              <a:srgbClr val="002060"/>
            </a:solidFill>
            <a:latin typeface="+mn-lt"/>
          </a:endParaRPr>
        </a:p>
      </dsp:txBody>
      <dsp:txXfrm>
        <a:off x="725963" y="175833"/>
        <a:ext cx="2503495" cy="1022258"/>
      </dsp:txXfrm>
    </dsp:sp>
    <dsp:sp modelId="{AF30E550-98FE-43DF-BCC1-53D0971B3AF0}">
      <dsp:nvSpPr>
        <dsp:cNvPr id="0" name=""/>
        <dsp:cNvSpPr/>
      </dsp:nvSpPr>
      <dsp:spPr>
        <a:xfrm rot="16200000">
          <a:off x="3583856" y="1399029"/>
          <a:ext cx="2238223" cy="578571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tint val="6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A68825E6-3136-4AD7-BBB4-22A6DFDF73F7}">
      <dsp:nvSpPr>
        <dsp:cNvPr id="0" name=""/>
        <dsp:cNvSpPr/>
      </dsp:nvSpPr>
      <dsp:spPr>
        <a:xfrm>
          <a:off x="3664377" y="782"/>
          <a:ext cx="2077181" cy="1136842"/>
        </a:xfrm>
        <a:prstGeom prst="roundRect">
          <a:avLst>
            <a:gd name="adj" fmla="val 10000"/>
          </a:avLst>
        </a:prstGeom>
        <a:gradFill rotWithShape="0">
          <a:gsLst>
            <a:gs pos="61000">
              <a:schemeClr val="accent5">
                <a:lumMod val="50000"/>
                <a:lumOff val="50000"/>
              </a:schemeClr>
            </a:gs>
            <a:gs pos="89000">
              <a:schemeClr val="accent5"/>
            </a:gs>
            <a:gs pos="90000">
              <a:schemeClr val="accent5"/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>
          <a:bevelT w="63500" h="25400"/>
        </a:sp3d>
      </dsp:spPr>
      <dsp:style>
        <a:lnRef idx="0">
          <a:schemeClr val="accent5"/>
        </a:lnRef>
        <a:fillRef idx="3">
          <a:schemeClr val="accent5"/>
        </a:fillRef>
        <a:effectRef idx="3">
          <a:schemeClr val="accent5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rgbClr val="002060"/>
              </a:solidFill>
              <a:latin typeface="+mn-lt"/>
            </a:rPr>
            <a:t>информационная и институциональная среда</a:t>
          </a:r>
          <a:endParaRPr lang="ru-RU" sz="1600" b="1" kern="1200" dirty="0">
            <a:solidFill>
              <a:srgbClr val="002060"/>
            </a:solidFill>
            <a:latin typeface="+mn-lt"/>
          </a:endParaRPr>
        </a:p>
      </dsp:txBody>
      <dsp:txXfrm>
        <a:off x="3697674" y="34079"/>
        <a:ext cx="2010587" cy="1070248"/>
      </dsp:txXfrm>
    </dsp:sp>
    <dsp:sp modelId="{0EA59C5A-E33C-411F-8927-9BD9AD8B6B5A}">
      <dsp:nvSpPr>
        <dsp:cNvPr id="0" name=""/>
        <dsp:cNvSpPr/>
      </dsp:nvSpPr>
      <dsp:spPr>
        <a:xfrm rot="18630226">
          <a:off x="4634975" y="1540075"/>
          <a:ext cx="2802354" cy="578571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tint val="6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69DA6E05-B805-4712-84EC-47244CA6F19A}">
      <dsp:nvSpPr>
        <dsp:cNvPr id="0" name=""/>
        <dsp:cNvSpPr/>
      </dsp:nvSpPr>
      <dsp:spPr>
        <a:xfrm>
          <a:off x="6135462" y="72010"/>
          <a:ext cx="2735142" cy="1205405"/>
        </a:xfrm>
        <a:prstGeom prst="roundRect">
          <a:avLst>
            <a:gd name="adj" fmla="val 10000"/>
          </a:avLst>
        </a:prstGeom>
        <a:gradFill rotWithShape="0">
          <a:gsLst>
            <a:gs pos="61000">
              <a:schemeClr val="accent5">
                <a:lumMod val="50000"/>
                <a:lumOff val="50000"/>
              </a:schemeClr>
            </a:gs>
            <a:gs pos="89000">
              <a:schemeClr val="accent5"/>
            </a:gs>
            <a:gs pos="90000">
              <a:schemeClr val="accent5"/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>
          <a:bevelT w="63500" h="25400"/>
        </a:sp3d>
      </dsp:spPr>
      <dsp:style>
        <a:lnRef idx="0">
          <a:schemeClr val="accent5"/>
        </a:lnRef>
        <a:fillRef idx="3">
          <a:schemeClr val="accent5"/>
        </a:fillRef>
        <a:effectRef idx="3">
          <a:schemeClr val="accent5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rgbClr val="002060"/>
              </a:solidFill>
              <a:latin typeface="+mn-lt"/>
            </a:rPr>
            <a:t>предпринимательская способность и предпринимательский климат</a:t>
          </a:r>
          <a:endParaRPr lang="ru-RU" sz="1600" b="1" kern="1200" dirty="0">
            <a:solidFill>
              <a:srgbClr val="002060"/>
            </a:solidFill>
            <a:latin typeface="+mn-lt"/>
          </a:endParaRPr>
        </a:p>
      </dsp:txBody>
      <dsp:txXfrm>
        <a:off x="6170767" y="107315"/>
        <a:ext cx="2664532" cy="1134795"/>
      </dsp:txXfrm>
    </dsp:sp>
    <dsp:sp modelId="{AFD5E410-776D-41C6-BFA3-4D72AE6492C3}">
      <dsp:nvSpPr>
        <dsp:cNvPr id="0" name=""/>
        <dsp:cNvSpPr/>
      </dsp:nvSpPr>
      <dsp:spPr>
        <a:xfrm rot="19808470">
          <a:off x="5398000" y="2383201"/>
          <a:ext cx="2206989" cy="578571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tint val="6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94248238-B539-467D-9A07-30A1807D780B}">
      <dsp:nvSpPr>
        <dsp:cNvPr id="0" name=""/>
        <dsp:cNvSpPr/>
      </dsp:nvSpPr>
      <dsp:spPr>
        <a:xfrm>
          <a:off x="7210388" y="1577934"/>
          <a:ext cx="1653479" cy="921512"/>
        </a:xfrm>
        <a:prstGeom prst="roundRect">
          <a:avLst>
            <a:gd name="adj" fmla="val 10000"/>
          </a:avLst>
        </a:prstGeom>
        <a:gradFill rotWithShape="0">
          <a:gsLst>
            <a:gs pos="61000">
              <a:schemeClr val="accent5">
                <a:lumMod val="50000"/>
                <a:lumOff val="50000"/>
              </a:schemeClr>
            </a:gs>
            <a:gs pos="89000">
              <a:schemeClr val="accent5"/>
            </a:gs>
            <a:gs pos="90000">
              <a:schemeClr val="accent5"/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>
          <a:bevelT w="63500" h="25400"/>
        </a:sp3d>
      </dsp:spPr>
      <dsp:style>
        <a:lnRef idx="0">
          <a:schemeClr val="accent5"/>
        </a:lnRef>
        <a:fillRef idx="3">
          <a:schemeClr val="accent5"/>
        </a:fillRef>
        <a:effectRef idx="3">
          <a:schemeClr val="accent5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rgbClr val="002060"/>
              </a:solidFill>
              <a:latin typeface="+mn-lt"/>
            </a:rPr>
            <a:t>знание и воспитание</a:t>
          </a:r>
          <a:endParaRPr lang="ru-RU" sz="1600" b="1" kern="1200" dirty="0">
            <a:solidFill>
              <a:srgbClr val="002060"/>
            </a:solidFill>
            <a:latin typeface="+mn-lt"/>
          </a:endParaRPr>
        </a:p>
      </dsp:txBody>
      <dsp:txXfrm>
        <a:off x="7237378" y="1604924"/>
        <a:ext cx="1599499" cy="867532"/>
      </dsp:txXfrm>
    </dsp:sp>
    <dsp:sp modelId="{873061AF-72DF-4F5F-988E-58EEE311DFB0}">
      <dsp:nvSpPr>
        <dsp:cNvPr id="0" name=""/>
        <dsp:cNvSpPr/>
      </dsp:nvSpPr>
      <dsp:spPr>
        <a:xfrm rot="20945705">
          <a:off x="5834137" y="3171494"/>
          <a:ext cx="1610975" cy="578571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tint val="6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6349C8DE-B7B6-4697-93F8-0C5D915CFA2A}">
      <dsp:nvSpPr>
        <dsp:cNvPr id="0" name=""/>
        <dsp:cNvSpPr/>
      </dsp:nvSpPr>
      <dsp:spPr>
        <a:xfrm>
          <a:off x="7467039" y="2904310"/>
          <a:ext cx="1537934" cy="735502"/>
        </a:xfrm>
        <a:prstGeom prst="roundRect">
          <a:avLst>
            <a:gd name="adj" fmla="val 10000"/>
          </a:avLst>
        </a:prstGeom>
        <a:gradFill rotWithShape="0">
          <a:gsLst>
            <a:gs pos="61000">
              <a:schemeClr val="accent5">
                <a:lumMod val="50000"/>
                <a:lumOff val="50000"/>
              </a:schemeClr>
            </a:gs>
            <a:gs pos="89000">
              <a:schemeClr val="accent5"/>
            </a:gs>
            <a:gs pos="90000">
              <a:schemeClr val="accent5"/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>
          <a:bevelT w="63500" h="25400"/>
        </a:sp3d>
      </dsp:spPr>
      <dsp:style>
        <a:lnRef idx="0">
          <a:schemeClr val="accent5"/>
        </a:lnRef>
        <a:fillRef idx="3">
          <a:schemeClr val="accent5"/>
        </a:fillRef>
        <a:effectRef idx="3">
          <a:schemeClr val="accent5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rgbClr val="002060"/>
              </a:solidFill>
              <a:latin typeface="+mn-lt"/>
            </a:rPr>
            <a:t>гражданское общество</a:t>
          </a:r>
          <a:endParaRPr lang="ru-RU" sz="1600" b="1" kern="1200" dirty="0">
            <a:solidFill>
              <a:srgbClr val="002060"/>
            </a:solidFill>
            <a:latin typeface="+mn-lt"/>
          </a:endParaRPr>
        </a:p>
      </dsp:txBody>
      <dsp:txXfrm>
        <a:off x="7488581" y="2925852"/>
        <a:ext cx="1494850" cy="692418"/>
      </dsp:txXfrm>
    </dsp:sp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A696F00-425B-47DE-98FB-42E813D9D870}">
      <dsp:nvSpPr>
        <dsp:cNvPr id="0" name=""/>
        <dsp:cNvSpPr/>
      </dsp:nvSpPr>
      <dsp:spPr>
        <a:xfrm>
          <a:off x="1312269" y="0"/>
          <a:ext cx="4768303" cy="4768303"/>
        </a:xfrm>
        <a:prstGeom prst="triangle">
          <a:avLst/>
        </a:prstGeom>
        <a:gradFill rotWithShape="1">
          <a:gsLst>
            <a:gs pos="0">
              <a:schemeClr val="accent5">
                <a:shade val="51000"/>
                <a:satMod val="130000"/>
              </a:schemeClr>
            </a:gs>
            <a:gs pos="80000">
              <a:schemeClr val="accent5">
                <a:shade val="93000"/>
                <a:satMod val="130000"/>
              </a:schemeClr>
            </a:gs>
            <a:gs pos="100000">
              <a:schemeClr val="accent5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5"/>
        </a:lnRef>
        <a:fillRef idx="3">
          <a:schemeClr val="accent5"/>
        </a:fillRef>
        <a:effectRef idx="3">
          <a:schemeClr val="accent5"/>
        </a:effectRef>
        <a:fontRef idx="minor">
          <a:schemeClr val="lt1"/>
        </a:fontRef>
      </dsp:style>
    </dsp:sp>
    <dsp:sp modelId="{C39F240C-E7E7-4440-8D38-6CAAB79AA3BA}">
      <dsp:nvSpPr>
        <dsp:cNvPr id="0" name=""/>
        <dsp:cNvSpPr/>
      </dsp:nvSpPr>
      <dsp:spPr>
        <a:xfrm>
          <a:off x="3622547" y="544280"/>
          <a:ext cx="5053908" cy="900437"/>
        </a:xfrm>
        <a:prstGeom prst="roundRect">
          <a:avLst/>
        </a:prstGeom>
        <a:gradFill rotWithShape="1">
          <a:gsLst>
            <a:gs pos="0">
              <a:schemeClr val="accent5">
                <a:tint val="50000"/>
                <a:satMod val="300000"/>
              </a:schemeClr>
            </a:gs>
            <a:gs pos="35000">
              <a:schemeClr val="accent5">
                <a:tint val="37000"/>
                <a:satMod val="300000"/>
              </a:schemeClr>
            </a:gs>
            <a:gs pos="100000">
              <a:schemeClr val="accent5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700" b="1" kern="1200" dirty="0" smtClean="0">
              <a:solidFill>
                <a:srgbClr val="002060"/>
              </a:solidFill>
            </a:rPr>
            <a:t>обеспечение благоприятных условий для жизни многих поколений людей</a:t>
          </a:r>
        </a:p>
      </dsp:txBody>
      <dsp:txXfrm>
        <a:off x="3666503" y="588236"/>
        <a:ext cx="4965996" cy="812525"/>
      </dsp:txXfrm>
    </dsp:sp>
    <dsp:sp modelId="{82FED43D-EBD5-4011-A081-1482FD65A634}">
      <dsp:nvSpPr>
        <dsp:cNvPr id="0" name=""/>
        <dsp:cNvSpPr/>
      </dsp:nvSpPr>
      <dsp:spPr>
        <a:xfrm>
          <a:off x="3563891" y="1533541"/>
          <a:ext cx="5171220" cy="710589"/>
        </a:xfrm>
        <a:prstGeom prst="roundRect">
          <a:avLst/>
        </a:prstGeom>
        <a:gradFill rotWithShape="1">
          <a:gsLst>
            <a:gs pos="0">
              <a:schemeClr val="accent5">
                <a:tint val="50000"/>
                <a:satMod val="300000"/>
              </a:schemeClr>
            </a:gs>
            <a:gs pos="35000">
              <a:schemeClr val="accent5">
                <a:tint val="37000"/>
                <a:satMod val="300000"/>
              </a:schemeClr>
            </a:gs>
            <a:gs pos="100000">
              <a:schemeClr val="accent5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700" b="1" kern="1200" dirty="0" smtClean="0">
              <a:solidFill>
                <a:srgbClr val="002060"/>
              </a:solidFill>
            </a:rPr>
            <a:t>формирование экологический культуры</a:t>
          </a:r>
        </a:p>
      </dsp:txBody>
      <dsp:txXfrm>
        <a:off x="3598579" y="1568229"/>
        <a:ext cx="5101844" cy="641213"/>
      </dsp:txXfrm>
    </dsp:sp>
    <dsp:sp modelId="{D38F34FE-D644-4471-8ABE-E50D5844858D}">
      <dsp:nvSpPr>
        <dsp:cNvPr id="0" name=""/>
        <dsp:cNvSpPr/>
      </dsp:nvSpPr>
      <dsp:spPr>
        <a:xfrm>
          <a:off x="3563891" y="2332954"/>
          <a:ext cx="5171220" cy="710589"/>
        </a:xfrm>
        <a:prstGeom prst="roundRect">
          <a:avLst/>
        </a:prstGeom>
        <a:gradFill rotWithShape="1">
          <a:gsLst>
            <a:gs pos="0">
              <a:schemeClr val="accent5">
                <a:tint val="50000"/>
                <a:satMod val="300000"/>
              </a:schemeClr>
            </a:gs>
            <a:gs pos="35000">
              <a:schemeClr val="accent5">
                <a:tint val="37000"/>
                <a:satMod val="300000"/>
              </a:schemeClr>
            </a:gs>
            <a:gs pos="100000">
              <a:schemeClr val="accent5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700" b="1" kern="1200" dirty="0" smtClean="0">
              <a:solidFill>
                <a:srgbClr val="002060"/>
              </a:solidFill>
            </a:rPr>
            <a:t>«Зеленый» рост</a:t>
          </a:r>
        </a:p>
      </dsp:txBody>
      <dsp:txXfrm>
        <a:off x="3598579" y="2367642"/>
        <a:ext cx="5101844" cy="641213"/>
      </dsp:txXfrm>
    </dsp:sp>
    <dsp:sp modelId="{E58D1970-2747-4AD6-B166-0D68D627E326}">
      <dsp:nvSpPr>
        <dsp:cNvPr id="0" name=""/>
        <dsp:cNvSpPr/>
      </dsp:nvSpPr>
      <dsp:spPr>
        <a:xfrm>
          <a:off x="3563891" y="3132366"/>
          <a:ext cx="5171220" cy="1136814"/>
        </a:xfrm>
        <a:prstGeom prst="roundRect">
          <a:avLst/>
        </a:prstGeom>
        <a:gradFill rotWithShape="1">
          <a:gsLst>
            <a:gs pos="0">
              <a:schemeClr val="accent5">
                <a:tint val="50000"/>
                <a:satMod val="300000"/>
              </a:schemeClr>
            </a:gs>
            <a:gs pos="35000">
              <a:schemeClr val="accent5">
                <a:tint val="37000"/>
                <a:satMod val="300000"/>
              </a:schemeClr>
            </a:gs>
            <a:gs pos="100000">
              <a:schemeClr val="accent5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700" b="1" kern="1200" dirty="0" smtClean="0">
              <a:solidFill>
                <a:srgbClr val="002060"/>
              </a:solidFill>
            </a:rPr>
            <a:t>сохранение благоприятных условий жизнедеятельности и традиционного природопользования коренных малочисленных народов Севера</a:t>
          </a:r>
        </a:p>
      </dsp:txBody>
      <dsp:txXfrm>
        <a:off x="3619386" y="3187861"/>
        <a:ext cx="5060230" cy="102582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9B197A1-A245-4CB8-BC69-CCF0C7BF9713}">
      <dsp:nvSpPr>
        <dsp:cNvPr id="0" name=""/>
        <dsp:cNvSpPr/>
      </dsp:nvSpPr>
      <dsp:spPr>
        <a:xfrm rot="10800000">
          <a:off x="-1" y="158094"/>
          <a:ext cx="5339819" cy="733703"/>
        </a:xfrm>
        <a:prstGeom prst="homePlate">
          <a:avLst/>
        </a:prstGeom>
        <a:gradFill rotWithShape="0">
          <a:gsLst>
            <a:gs pos="49000">
              <a:schemeClr val="accent5">
                <a:alpha val="86000"/>
                <a:lumMod val="73000"/>
                <a:lumOff val="27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23543" tIns="64770" rIns="120904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b="1" kern="1200" dirty="0" smtClean="0">
              <a:solidFill>
                <a:srgbClr val="002060"/>
              </a:solidFill>
            </a:rPr>
            <a:t>снижение объемов добычи нефти</a:t>
          </a:r>
          <a:endParaRPr lang="ru-RU" sz="1700" b="1" kern="1200" baseline="0" dirty="0">
            <a:solidFill>
              <a:srgbClr val="002060"/>
            </a:solidFill>
          </a:endParaRPr>
        </a:p>
      </dsp:txBody>
      <dsp:txXfrm rot="10800000">
        <a:off x="183425" y="158094"/>
        <a:ext cx="5156393" cy="733703"/>
      </dsp:txXfrm>
    </dsp:sp>
    <dsp:sp modelId="{7C16C1BB-AD61-4776-BAA5-BC1BA77585C3}">
      <dsp:nvSpPr>
        <dsp:cNvPr id="0" name=""/>
        <dsp:cNvSpPr/>
      </dsp:nvSpPr>
      <dsp:spPr>
        <a:xfrm>
          <a:off x="235876" y="141945"/>
          <a:ext cx="733703" cy="733703"/>
        </a:xfrm>
        <a:prstGeom prst="ellipse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6000" r="-26000"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27C15C8B-27AA-4C4A-B0FF-434160FFAE37}">
      <dsp:nvSpPr>
        <dsp:cNvPr id="0" name=""/>
        <dsp:cNvSpPr/>
      </dsp:nvSpPr>
      <dsp:spPr>
        <a:xfrm rot="10800000">
          <a:off x="-1" y="1065947"/>
          <a:ext cx="5339819" cy="733703"/>
        </a:xfrm>
        <a:prstGeom prst="homePlate">
          <a:avLst/>
        </a:prstGeom>
        <a:gradFill rotWithShape="0">
          <a:gsLst>
            <a:gs pos="49000">
              <a:schemeClr val="accent5">
                <a:alpha val="86000"/>
                <a:lumMod val="73000"/>
                <a:lumOff val="27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23543" tIns="64770" rIns="120904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b="1" kern="1200" dirty="0" smtClean="0">
              <a:solidFill>
                <a:srgbClr val="002060"/>
              </a:solidFill>
            </a:rPr>
            <a:t>высокая доля ветхого жилья</a:t>
          </a:r>
          <a:endParaRPr lang="ru-RU" sz="1700" b="1" kern="1200" baseline="0" dirty="0">
            <a:solidFill>
              <a:srgbClr val="002060"/>
            </a:solidFill>
          </a:endParaRPr>
        </a:p>
      </dsp:txBody>
      <dsp:txXfrm rot="10800000">
        <a:off x="183425" y="1065947"/>
        <a:ext cx="5156393" cy="733703"/>
      </dsp:txXfrm>
    </dsp:sp>
    <dsp:sp modelId="{C182E922-09FC-424D-AA2D-364297A52006}">
      <dsp:nvSpPr>
        <dsp:cNvPr id="0" name=""/>
        <dsp:cNvSpPr/>
      </dsp:nvSpPr>
      <dsp:spPr>
        <a:xfrm>
          <a:off x="274410" y="1080122"/>
          <a:ext cx="733703" cy="733703"/>
        </a:xfrm>
        <a:prstGeom prst="ellipse">
          <a:avLst/>
        </a:prstGeom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7000" r="-17000"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FB20CDF8-41EF-4DB4-982D-24ABD1C8A070}">
      <dsp:nvSpPr>
        <dsp:cNvPr id="0" name=""/>
        <dsp:cNvSpPr/>
      </dsp:nvSpPr>
      <dsp:spPr>
        <a:xfrm rot="10800000">
          <a:off x="-1" y="2061030"/>
          <a:ext cx="5339819" cy="733703"/>
        </a:xfrm>
        <a:prstGeom prst="homePlate">
          <a:avLst/>
        </a:prstGeom>
        <a:gradFill rotWithShape="0">
          <a:gsLst>
            <a:gs pos="49000">
              <a:schemeClr val="accent5">
                <a:alpha val="86000"/>
                <a:lumMod val="73000"/>
                <a:lumOff val="27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23543" tIns="64770" rIns="120904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b="1" kern="1200" dirty="0" smtClean="0">
              <a:solidFill>
                <a:srgbClr val="002060"/>
              </a:solidFill>
            </a:rPr>
            <a:t>нехватка высококвалифицированных </a:t>
          </a: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b="1" kern="1200" dirty="0" smtClean="0">
              <a:solidFill>
                <a:srgbClr val="002060"/>
              </a:solidFill>
            </a:rPr>
            <a:t>кадров </a:t>
          </a:r>
          <a:endParaRPr lang="ru-RU" sz="1700" b="1" kern="1200" baseline="0" dirty="0">
            <a:solidFill>
              <a:srgbClr val="002060"/>
            </a:solidFill>
          </a:endParaRPr>
        </a:p>
      </dsp:txBody>
      <dsp:txXfrm rot="10800000">
        <a:off x="183425" y="2061030"/>
        <a:ext cx="5156393" cy="733703"/>
      </dsp:txXfrm>
    </dsp:sp>
    <dsp:sp modelId="{13B371B4-293D-498E-83A6-EC828ED092EF}">
      <dsp:nvSpPr>
        <dsp:cNvPr id="0" name=""/>
        <dsp:cNvSpPr/>
      </dsp:nvSpPr>
      <dsp:spPr>
        <a:xfrm>
          <a:off x="235876" y="2061030"/>
          <a:ext cx="733703" cy="733703"/>
        </a:xfrm>
        <a:prstGeom prst="ellipse">
          <a:avLst/>
        </a:prstGeom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2000" r="-22000"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8B6045EA-548A-4469-9CAA-7023A98124C9}">
      <dsp:nvSpPr>
        <dsp:cNvPr id="0" name=""/>
        <dsp:cNvSpPr/>
      </dsp:nvSpPr>
      <dsp:spPr>
        <a:xfrm rot="10800000">
          <a:off x="-1" y="2985032"/>
          <a:ext cx="5339819" cy="733703"/>
        </a:xfrm>
        <a:prstGeom prst="homePlate">
          <a:avLst/>
        </a:prstGeom>
        <a:gradFill rotWithShape="0">
          <a:gsLst>
            <a:gs pos="49000">
              <a:schemeClr val="accent5">
                <a:alpha val="86000"/>
                <a:lumMod val="73000"/>
                <a:lumOff val="27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23543" tIns="64770" rIns="120904" bIns="6477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700" b="1" kern="1200" dirty="0" smtClean="0">
              <a:solidFill>
                <a:srgbClr val="002060"/>
              </a:solidFill>
            </a:rPr>
            <a:t>высокая нагрузка на окружающую</a:t>
          </a:r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700" b="1" kern="1200" dirty="0" smtClean="0">
              <a:solidFill>
                <a:srgbClr val="002060"/>
              </a:solidFill>
            </a:rPr>
            <a:t> природную среду</a:t>
          </a:r>
        </a:p>
        <a:p>
          <a:pPr lvl="0" algn="ctr">
            <a:spcBef>
              <a:spcPct val="0"/>
            </a:spcBef>
          </a:pPr>
          <a:endParaRPr lang="ru-RU" sz="1700" b="1" kern="1200" baseline="0" dirty="0">
            <a:solidFill>
              <a:srgbClr val="002060"/>
            </a:solidFill>
          </a:endParaRPr>
        </a:p>
      </dsp:txBody>
      <dsp:txXfrm rot="10800000">
        <a:off x="183425" y="2985032"/>
        <a:ext cx="5156393" cy="733703"/>
      </dsp:txXfrm>
    </dsp:sp>
    <dsp:sp modelId="{255FABF2-0C33-46F9-B054-44A8E7AF1539}">
      <dsp:nvSpPr>
        <dsp:cNvPr id="0" name=""/>
        <dsp:cNvSpPr/>
      </dsp:nvSpPr>
      <dsp:spPr>
        <a:xfrm>
          <a:off x="274410" y="3024337"/>
          <a:ext cx="733703" cy="733703"/>
        </a:xfrm>
        <a:prstGeom prst="ellipse">
          <a:avLst/>
        </a:prstGeom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0000" r="-20000"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6E07DAFC-F1DA-4528-9001-8D0715893551}">
      <dsp:nvSpPr>
        <dsp:cNvPr id="0" name=""/>
        <dsp:cNvSpPr/>
      </dsp:nvSpPr>
      <dsp:spPr>
        <a:xfrm rot="10800000">
          <a:off x="-1" y="3814815"/>
          <a:ext cx="5339819" cy="1081728"/>
        </a:xfrm>
        <a:prstGeom prst="homePlate">
          <a:avLst/>
        </a:prstGeom>
        <a:gradFill rotWithShape="0">
          <a:gsLst>
            <a:gs pos="49000">
              <a:schemeClr val="accent5">
                <a:alpha val="86000"/>
                <a:lumMod val="73000"/>
                <a:lumOff val="27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23543" tIns="64770" rIns="120904" bIns="64770" numCol="1" spcCol="1270" anchor="ctr" anchorCtr="0">
          <a:noAutofit/>
        </a:bodyPr>
        <a:lstStyle/>
        <a:p>
          <a:pPr lvl="0" algn="ctr" defTabSz="7556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1700" b="1" kern="1200" dirty="0" smtClean="0">
              <a:solidFill>
                <a:srgbClr val="002060"/>
              </a:solidFill>
            </a:rPr>
            <a:t>           диспропорции в социально-   экономическом развитии городских</a:t>
          </a:r>
        </a:p>
        <a:p>
          <a:pPr lvl="0" algn="ctr" defTabSz="7556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1700" b="1" kern="1200" dirty="0" smtClean="0">
              <a:solidFill>
                <a:srgbClr val="002060"/>
              </a:solidFill>
            </a:rPr>
            <a:t> и сельских поселений</a:t>
          </a:r>
          <a:endParaRPr lang="ru-RU" sz="1700" b="1" kern="1200" baseline="0" dirty="0">
            <a:solidFill>
              <a:srgbClr val="002060"/>
            </a:solidFill>
          </a:endParaRPr>
        </a:p>
      </dsp:txBody>
      <dsp:txXfrm rot="10800000">
        <a:off x="270431" y="3814815"/>
        <a:ext cx="5069387" cy="1081728"/>
      </dsp:txXfrm>
    </dsp:sp>
    <dsp:sp modelId="{26BD8E8A-92E1-4083-8DA8-DC8A41C8AA1F}">
      <dsp:nvSpPr>
        <dsp:cNvPr id="0" name=""/>
        <dsp:cNvSpPr/>
      </dsp:nvSpPr>
      <dsp:spPr>
        <a:xfrm>
          <a:off x="274410" y="3926643"/>
          <a:ext cx="733703" cy="733703"/>
        </a:xfrm>
        <a:prstGeom prst="ellipse">
          <a:avLst/>
        </a:prstGeom>
        <a:blipFill>
          <a:blip xmlns:r="http://schemas.openxmlformats.org/officeDocument/2006/relationships"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</dsp:spTree>
</dsp:drawing>
</file>

<file path=ppt/diagrams/drawing2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F93B0E2-A3AA-4338-8F0D-18EFDFED8D54}">
      <dsp:nvSpPr>
        <dsp:cNvPr id="0" name=""/>
        <dsp:cNvSpPr/>
      </dsp:nvSpPr>
      <dsp:spPr>
        <a:xfrm>
          <a:off x="1585536" y="641694"/>
          <a:ext cx="4283056" cy="4283056"/>
        </a:xfrm>
        <a:prstGeom prst="blockArc">
          <a:avLst>
            <a:gd name="adj1" fmla="val 11880000"/>
            <a:gd name="adj2" fmla="val 16200000"/>
            <a:gd name="adj3" fmla="val 4634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60D10BA3-8791-410C-9E35-51928924F075}">
      <dsp:nvSpPr>
        <dsp:cNvPr id="0" name=""/>
        <dsp:cNvSpPr/>
      </dsp:nvSpPr>
      <dsp:spPr>
        <a:xfrm>
          <a:off x="1585536" y="641694"/>
          <a:ext cx="4283056" cy="4283056"/>
        </a:xfrm>
        <a:prstGeom prst="blockArc">
          <a:avLst>
            <a:gd name="adj1" fmla="val 7560000"/>
            <a:gd name="adj2" fmla="val 11880000"/>
            <a:gd name="adj3" fmla="val 4634"/>
          </a:avLst>
        </a:prstGeom>
        <a:gradFill rotWithShape="1">
          <a:gsLst>
            <a:gs pos="0">
              <a:schemeClr val="accent3">
                <a:shade val="51000"/>
                <a:satMod val="130000"/>
              </a:schemeClr>
            </a:gs>
            <a:gs pos="80000">
              <a:schemeClr val="accent3">
                <a:shade val="93000"/>
                <a:satMod val="130000"/>
              </a:schemeClr>
            </a:gs>
            <a:gs pos="100000">
              <a:schemeClr val="accent3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3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3"/>
        </a:lnRef>
        <a:fillRef idx="3">
          <a:schemeClr val="accent3"/>
        </a:fillRef>
        <a:effectRef idx="2">
          <a:schemeClr val="accent3"/>
        </a:effectRef>
        <a:fontRef idx="minor">
          <a:schemeClr val="lt1"/>
        </a:fontRef>
      </dsp:style>
    </dsp:sp>
    <dsp:sp modelId="{947D1AF8-F6EF-4B88-974F-07067D5D2F47}">
      <dsp:nvSpPr>
        <dsp:cNvPr id="0" name=""/>
        <dsp:cNvSpPr/>
      </dsp:nvSpPr>
      <dsp:spPr>
        <a:xfrm>
          <a:off x="1585536" y="641694"/>
          <a:ext cx="4283056" cy="4283056"/>
        </a:xfrm>
        <a:prstGeom prst="blockArc">
          <a:avLst>
            <a:gd name="adj1" fmla="val 3240000"/>
            <a:gd name="adj2" fmla="val 7560000"/>
            <a:gd name="adj3" fmla="val 4634"/>
          </a:avLst>
        </a:prstGeom>
        <a:gradFill rotWithShape="1">
          <a:gsLst>
            <a:gs pos="0">
              <a:schemeClr val="accent2">
                <a:shade val="51000"/>
                <a:satMod val="130000"/>
              </a:schemeClr>
            </a:gs>
            <a:gs pos="80000">
              <a:schemeClr val="accent2">
                <a:shade val="93000"/>
                <a:satMod val="130000"/>
              </a:schemeClr>
            </a:gs>
            <a:gs pos="100000">
              <a:schemeClr val="accent2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dsp:style>
    </dsp:sp>
    <dsp:sp modelId="{31710CF2-E5C4-4F07-A398-421B2A657D8B}">
      <dsp:nvSpPr>
        <dsp:cNvPr id="0" name=""/>
        <dsp:cNvSpPr/>
      </dsp:nvSpPr>
      <dsp:spPr>
        <a:xfrm>
          <a:off x="1590480" y="638114"/>
          <a:ext cx="4283056" cy="4283056"/>
        </a:xfrm>
        <a:prstGeom prst="blockArc">
          <a:avLst>
            <a:gd name="adj1" fmla="val 20427059"/>
            <a:gd name="adj2" fmla="val 3250031"/>
            <a:gd name="adj3" fmla="val 4634"/>
          </a:avLst>
        </a:prstGeom>
        <a:gradFill rotWithShape="1">
          <a:gsLst>
            <a:gs pos="0">
              <a:schemeClr val="accent4">
                <a:shade val="51000"/>
                <a:satMod val="130000"/>
              </a:schemeClr>
            </a:gs>
            <a:gs pos="80000">
              <a:schemeClr val="accent4">
                <a:shade val="93000"/>
                <a:satMod val="130000"/>
              </a:schemeClr>
            </a:gs>
            <a:gs pos="100000">
              <a:schemeClr val="accent4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4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4"/>
        </a:lnRef>
        <a:fillRef idx="3">
          <a:schemeClr val="accent4"/>
        </a:fillRef>
        <a:effectRef idx="2">
          <a:schemeClr val="accent4"/>
        </a:effectRef>
        <a:fontRef idx="minor">
          <a:schemeClr val="lt1"/>
        </a:fontRef>
      </dsp:style>
    </dsp:sp>
    <dsp:sp modelId="{B60D471E-57BF-45A0-B9E2-5ECAEBAF450A}">
      <dsp:nvSpPr>
        <dsp:cNvPr id="0" name=""/>
        <dsp:cNvSpPr/>
      </dsp:nvSpPr>
      <dsp:spPr>
        <a:xfrm>
          <a:off x="1591752" y="641685"/>
          <a:ext cx="4283056" cy="4283056"/>
        </a:xfrm>
        <a:prstGeom prst="blockArc">
          <a:avLst>
            <a:gd name="adj1" fmla="val 16189786"/>
            <a:gd name="adj2" fmla="val 20420829"/>
            <a:gd name="adj3" fmla="val 4634"/>
          </a:avLst>
        </a:prstGeom>
        <a:gradFill rotWithShape="1">
          <a:gsLst>
            <a:gs pos="0">
              <a:schemeClr val="accent6">
                <a:shade val="51000"/>
                <a:satMod val="130000"/>
              </a:schemeClr>
            </a:gs>
            <a:gs pos="80000">
              <a:schemeClr val="accent6">
                <a:shade val="93000"/>
                <a:satMod val="130000"/>
              </a:schemeClr>
            </a:gs>
            <a:gs pos="100000">
              <a:schemeClr val="accent6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6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6"/>
        </a:lnRef>
        <a:fillRef idx="3">
          <a:schemeClr val="accent6"/>
        </a:fillRef>
        <a:effectRef idx="2">
          <a:schemeClr val="accent6"/>
        </a:effectRef>
        <a:fontRef idx="minor">
          <a:schemeClr val="lt1"/>
        </a:fontRef>
      </dsp:style>
    </dsp:sp>
    <dsp:sp modelId="{F4E60FA3-11FD-49FB-8A24-4FBB9227F1F4}">
      <dsp:nvSpPr>
        <dsp:cNvPr id="0" name=""/>
        <dsp:cNvSpPr/>
      </dsp:nvSpPr>
      <dsp:spPr>
        <a:xfrm>
          <a:off x="2742504" y="1798662"/>
          <a:ext cx="1969120" cy="1969120"/>
        </a:xfrm>
        <a:prstGeom prst="ellipse">
          <a:avLst/>
        </a:prstGeom>
        <a:gradFill rotWithShape="0">
          <a:gsLst>
            <a:gs pos="99000">
              <a:schemeClr val="bg1">
                <a:lumMod val="85000"/>
              </a:schemeClr>
            </a:gs>
            <a:gs pos="99000">
              <a:schemeClr val="accent5">
                <a:shade val="93000"/>
                <a:satMod val="130000"/>
              </a:schemeClr>
            </a:gs>
            <a:gs pos="100000">
              <a:schemeClr val="accent5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noFill/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5"/>
        </a:lnRef>
        <a:fillRef idx="3">
          <a:schemeClr val="accent5"/>
        </a:fillRef>
        <a:effectRef idx="2">
          <a:schemeClr val="accent5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b="1" kern="1200" dirty="0" smtClean="0">
              <a:solidFill>
                <a:srgbClr val="002060"/>
              </a:solidFill>
            </a:rPr>
            <a:t>Партнерство</a:t>
          </a:r>
          <a:endParaRPr lang="ru-RU" sz="1700" b="1" kern="1200" dirty="0">
            <a:solidFill>
              <a:srgbClr val="002060"/>
            </a:solidFill>
          </a:endParaRPr>
        </a:p>
      </dsp:txBody>
      <dsp:txXfrm>
        <a:off x="3030875" y="2087033"/>
        <a:ext cx="1392378" cy="1392378"/>
      </dsp:txXfrm>
    </dsp:sp>
    <dsp:sp modelId="{67224400-06EC-4EBA-B279-59E6BCE5569F}">
      <dsp:nvSpPr>
        <dsp:cNvPr id="0" name=""/>
        <dsp:cNvSpPr/>
      </dsp:nvSpPr>
      <dsp:spPr>
        <a:xfrm>
          <a:off x="2605246" y="2124"/>
          <a:ext cx="2243637" cy="1378384"/>
        </a:xfrm>
        <a:prstGeom prst="ellipse">
          <a:avLst/>
        </a:prstGeom>
        <a:gradFill rotWithShape="0">
          <a:gsLst>
            <a:gs pos="99000">
              <a:schemeClr val="bg1">
                <a:lumMod val="85000"/>
              </a:schemeClr>
            </a:gs>
            <a:gs pos="99000">
              <a:schemeClr val="accent5">
                <a:shade val="93000"/>
                <a:satMod val="130000"/>
              </a:schemeClr>
            </a:gs>
            <a:gs pos="100000">
              <a:schemeClr val="accent5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noFill/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5"/>
        </a:lnRef>
        <a:fillRef idx="3">
          <a:schemeClr val="accent5"/>
        </a:fillRef>
        <a:effectRef idx="2">
          <a:schemeClr val="accent5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rgbClr val="002060"/>
              </a:solidFill>
            </a:rPr>
            <a:t>Органы местного самоуправления </a:t>
          </a:r>
          <a:endParaRPr lang="ru-RU" sz="1600" b="1" kern="1200" dirty="0">
            <a:solidFill>
              <a:srgbClr val="002060"/>
            </a:solidFill>
          </a:endParaRPr>
        </a:p>
      </dsp:txBody>
      <dsp:txXfrm>
        <a:off x="2933819" y="203984"/>
        <a:ext cx="1586491" cy="974664"/>
      </dsp:txXfrm>
    </dsp:sp>
    <dsp:sp modelId="{6FF3BEF2-67A1-4BFA-9B1D-B5461FCA9C12}">
      <dsp:nvSpPr>
        <dsp:cNvPr id="0" name=""/>
        <dsp:cNvSpPr/>
      </dsp:nvSpPr>
      <dsp:spPr>
        <a:xfrm>
          <a:off x="4541549" y="1390470"/>
          <a:ext cx="2323556" cy="1378384"/>
        </a:xfrm>
        <a:prstGeom prst="ellipse">
          <a:avLst/>
        </a:prstGeom>
        <a:gradFill rotWithShape="0">
          <a:gsLst>
            <a:gs pos="99000">
              <a:schemeClr val="bg1">
                <a:lumMod val="85000"/>
              </a:schemeClr>
            </a:gs>
            <a:gs pos="99000">
              <a:schemeClr val="accent5">
                <a:shade val="93000"/>
                <a:satMod val="130000"/>
              </a:schemeClr>
            </a:gs>
            <a:gs pos="100000">
              <a:schemeClr val="accent5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noFill/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5"/>
        </a:lnRef>
        <a:fillRef idx="3">
          <a:schemeClr val="accent5"/>
        </a:fillRef>
        <a:effectRef idx="2">
          <a:schemeClr val="accent5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rgbClr val="002060"/>
              </a:solidFill>
            </a:rPr>
            <a:t>Региональные органы государственной власти</a:t>
          </a:r>
          <a:endParaRPr lang="ru-RU" sz="1600" b="1" kern="1200" dirty="0">
            <a:solidFill>
              <a:srgbClr val="002060"/>
            </a:solidFill>
          </a:endParaRPr>
        </a:p>
      </dsp:txBody>
      <dsp:txXfrm>
        <a:off x="4881826" y="1592330"/>
        <a:ext cx="1643002" cy="974664"/>
      </dsp:txXfrm>
    </dsp:sp>
    <dsp:sp modelId="{7B0076DA-C6A4-4FD7-B97B-EB9F9F451337}">
      <dsp:nvSpPr>
        <dsp:cNvPr id="0" name=""/>
        <dsp:cNvSpPr/>
      </dsp:nvSpPr>
      <dsp:spPr>
        <a:xfrm>
          <a:off x="3729687" y="3786418"/>
          <a:ext cx="2453937" cy="1378384"/>
        </a:xfrm>
        <a:prstGeom prst="ellipse">
          <a:avLst/>
        </a:prstGeom>
        <a:gradFill rotWithShape="0">
          <a:gsLst>
            <a:gs pos="99000">
              <a:schemeClr val="bg1">
                <a:lumMod val="85000"/>
              </a:schemeClr>
            </a:gs>
            <a:gs pos="99000">
              <a:schemeClr val="accent5">
                <a:shade val="93000"/>
                <a:satMod val="130000"/>
              </a:schemeClr>
            </a:gs>
            <a:gs pos="100000">
              <a:schemeClr val="accent5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noFill/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5"/>
        </a:lnRef>
        <a:fillRef idx="3">
          <a:schemeClr val="accent5"/>
        </a:fillRef>
        <a:effectRef idx="2">
          <a:schemeClr val="accent5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 smtClean="0">
              <a:solidFill>
                <a:srgbClr val="002060"/>
              </a:solidFill>
            </a:rPr>
            <a:t>Организации, осуществляющие деятельность на территории округа</a:t>
          </a:r>
          <a:endParaRPr lang="ru-RU" sz="1500" b="1" kern="1200" dirty="0">
            <a:solidFill>
              <a:srgbClr val="002060"/>
            </a:solidFill>
          </a:endParaRPr>
        </a:p>
      </dsp:txBody>
      <dsp:txXfrm>
        <a:off x="4089058" y="3988278"/>
        <a:ext cx="1735195" cy="974664"/>
      </dsp:txXfrm>
    </dsp:sp>
    <dsp:sp modelId="{BD15920F-FB76-4690-A461-49D2CF6AAFF5}">
      <dsp:nvSpPr>
        <dsp:cNvPr id="0" name=""/>
        <dsp:cNvSpPr/>
      </dsp:nvSpPr>
      <dsp:spPr>
        <a:xfrm>
          <a:off x="1460735" y="3786418"/>
          <a:ext cx="2073476" cy="1378384"/>
        </a:xfrm>
        <a:prstGeom prst="ellipse">
          <a:avLst/>
        </a:prstGeom>
        <a:gradFill rotWithShape="0">
          <a:gsLst>
            <a:gs pos="99000">
              <a:schemeClr val="bg1">
                <a:lumMod val="85000"/>
              </a:schemeClr>
            </a:gs>
            <a:gs pos="99000">
              <a:schemeClr val="accent5">
                <a:shade val="93000"/>
                <a:satMod val="130000"/>
              </a:schemeClr>
            </a:gs>
            <a:gs pos="100000">
              <a:schemeClr val="accent5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noFill/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5"/>
        </a:lnRef>
        <a:fillRef idx="3">
          <a:schemeClr val="accent5"/>
        </a:fillRef>
        <a:effectRef idx="2">
          <a:schemeClr val="accent5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 smtClean="0">
              <a:solidFill>
                <a:srgbClr val="002060"/>
              </a:solidFill>
            </a:rPr>
            <a:t>Федеральные органы исполнительной власти</a:t>
          </a:r>
          <a:endParaRPr lang="ru-RU" sz="1500" b="1" kern="1200" dirty="0">
            <a:solidFill>
              <a:srgbClr val="002060"/>
            </a:solidFill>
          </a:endParaRPr>
        </a:p>
      </dsp:txBody>
      <dsp:txXfrm>
        <a:off x="1764389" y="3988278"/>
        <a:ext cx="1466168" cy="974664"/>
      </dsp:txXfrm>
    </dsp:sp>
    <dsp:sp modelId="{D2B89B07-7BE5-4EFB-AC21-018CF2811124}">
      <dsp:nvSpPr>
        <dsp:cNvPr id="0" name=""/>
        <dsp:cNvSpPr/>
      </dsp:nvSpPr>
      <dsp:spPr>
        <a:xfrm>
          <a:off x="788477" y="1499809"/>
          <a:ext cx="1898131" cy="1273957"/>
        </a:xfrm>
        <a:prstGeom prst="ellipse">
          <a:avLst/>
        </a:prstGeom>
        <a:gradFill rotWithShape="0">
          <a:gsLst>
            <a:gs pos="99000">
              <a:schemeClr val="bg1">
                <a:lumMod val="85000"/>
              </a:schemeClr>
            </a:gs>
            <a:gs pos="99000">
              <a:schemeClr val="accent5">
                <a:shade val="93000"/>
                <a:satMod val="130000"/>
              </a:schemeClr>
            </a:gs>
            <a:gs pos="100000">
              <a:schemeClr val="accent5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noFill/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5"/>
        </a:lnRef>
        <a:fillRef idx="3">
          <a:schemeClr val="accent5"/>
        </a:fillRef>
        <a:effectRef idx="2">
          <a:schemeClr val="accent5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rgbClr val="002060"/>
              </a:solidFill>
            </a:rPr>
            <a:t>Предприятия и население</a:t>
          </a:r>
          <a:endParaRPr lang="ru-RU" sz="1600" b="1" kern="1200" dirty="0">
            <a:solidFill>
              <a:srgbClr val="002060"/>
            </a:solidFill>
          </a:endParaRPr>
        </a:p>
      </dsp:txBody>
      <dsp:txXfrm>
        <a:off x="1066452" y="1686376"/>
        <a:ext cx="1342181" cy="900823"/>
      </dsp:txXfrm>
    </dsp:sp>
  </dsp:spTree>
</dsp:drawing>
</file>

<file path=ppt/diagrams/drawing2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5D9872B-E748-4185-A710-24B485D65C7D}">
      <dsp:nvSpPr>
        <dsp:cNvPr id="0" name=""/>
        <dsp:cNvSpPr/>
      </dsp:nvSpPr>
      <dsp:spPr>
        <a:xfrm>
          <a:off x="2315082" y="702040"/>
          <a:ext cx="532829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532829" y="45720"/>
              </a:lnTo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2567411" y="744435"/>
        <a:ext cx="28171" cy="6649"/>
      </dsp:txXfrm>
    </dsp:sp>
    <dsp:sp modelId="{191BADE2-E4CC-457A-81AF-B5AE73B76983}">
      <dsp:nvSpPr>
        <dsp:cNvPr id="0" name=""/>
        <dsp:cNvSpPr/>
      </dsp:nvSpPr>
      <dsp:spPr>
        <a:xfrm>
          <a:off x="0" y="216019"/>
          <a:ext cx="2316882" cy="1063482"/>
        </a:xfrm>
        <a:prstGeom prst="rect">
          <a:avLst/>
        </a:prstGeom>
        <a:gradFill rotWithShape="0">
          <a:gsLst>
            <a:gs pos="0">
              <a:schemeClr val="accent5">
                <a:shade val="51000"/>
                <a:satMod val="130000"/>
              </a:schemeClr>
            </a:gs>
            <a:gs pos="0">
              <a:schemeClr val="accent5">
                <a:shade val="93000"/>
                <a:satMod val="130000"/>
                <a:lumMod val="30000"/>
                <a:lumOff val="70000"/>
              </a:schemeClr>
            </a:gs>
            <a:gs pos="100000">
              <a:schemeClr val="accent5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5"/>
        </a:lnRef>
        <a:fillRef idx="3">
          <a:schemeClr val="accent5"/>
        </a:fillRef>
        <a:effectRef idx="2">
          <a:schemeClr val="accent5"/>
        </a:effectRef>
        <a:fontRef idx="minor">
          <a:schemeClr val="lt1"/>
        </a:fontRef>
      </dsp:style>
      <dsp:txBody>
        <a:bodyPr spcFirstLastPara="0" vert="horz" wrap="square" lIns="120904" tIns="120904" rIns="120904" bIns="120904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b="1" kern="1200" dirty="0" smtClean="0">
              <a:solidFill>
                <a:srgbClr val="002060"/>
              </a:solidFill>
            </a:rPr>
            <a:t>1</a:t>
          </a:r>
          <a:r>
            <a:rPr lang="ru-RU" sz="1300" b="1" kern="1200" dirty="0" smtClean="0">
              <a:solidFill>
                <a:srgbClr val="002060"/>
              </a:solidFill>
            </a:rPr>
            <a:t>. </a:t>
          </a:r>
          <a:r>
            <a:rPr lang="ru-RU" sz="1700" b="1" kern="1200" dirty="0" smtClean="0">
              <a:solidFill>
                <a:srgbClr val="002060"/>
              </a:solidFill>
            </a:rPr>
            <a:t>Формирование </a:t>
          </a:r>
          <a:r>
            <a:rPr lang="ru-RU" sz="1700" b="1" kern="1200" dirty="0" smtClean="0">
              <a:solidFill>
                <a:srgbClr val="002060"/>
              </a:solidFill>
            </a:rPr>
            <a:t>плана </a:t>
          </a:r>
          <a:r>
            <a:rPr lang="ru-RU" sz="1700" b="1" kern="1200" dirty="0" smtClean="0">
              <a:solidFill>
                <a:srgbClr val="002060"/>
              </a:solidFill>
            </a:rPr>
            <a:t>мероприятий</a:t>
          </a:r>
          <a:endParaRPr lang="ru-RU" sz="1700" b="1" kern="1200" dirty="0">
            <a:solidFill>
              <a:srgbClr val="002060"/>
            </a:solidFill>
          </a:endParaRPr>
        </a:p>
      </dsp:txBody>
      <dsp:txXfrm>
        <a:off x="0" y="216019"/>
        <a:ext cx="2316882" cy="1063482"/>
      </dsp:txXfrm>
    </dsp:sp>
    <dsp:sp modelId="{8EC9F078-897E-4EA9-B409-22264DA747B2}">
      <dsp:nvSpPr>
        <dsp:cNvPr id="0" name=""/>
        <dsp:cNvSpPr/>
      </dsp:nvSpPr>
      <dsp:spPr>
        <a:xfrm>
          <a:off x="5195394" y="702040"/>
          <a:ext cx="532835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532835" y="45720"/>
              </a:lnTo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5447726" y="744435"/>
        <a:ext cx="28171" cy="6649"/>
      </dsp:txXfrm>
    </dsp:sp>
    <dsp:sp modelId="{B506B647-F31C-4FF1-870C-32E28007BEFD}">
      <dsp:nvSpPr>
        <dsp:cNvPr id="0" name=""/>
        <dsp:cNvSpPr/>
      </dsp:nvSpPr>
      <dsp:spPr>
        <a:xfrm>
          <a:off x="2880312" y="216019"/>
          <a:ext cx="2316882" cy="1063482"/>
        </a:xfrm>
        <a:prstGeom prst="rect">
          <a:avLst/>
        </a:prstGeom>
        <a:gradFill rotWithShape="0">
          <a:gsLst>
            <a:gs pos="0">
              <a:schemeClr val="accent5">
                <a:shade val="51000"/>
                <a:satMod val="130000"/>
              </a:schemeClr>
            </a:gs>
            <a:gs pos="0">
              <a:schemeClr val="accent5">
                <a:shade val="93000"/>
                <a:satMod val="130000"/>
                <a:lumMod val="30000"/>
                <a:lumOff val="70000"/>
              </a:schemeClr>
            </a:gs>
            <a:gs pos="100000">
              <a:schemeClr val="accent5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5"/>
        </a:lnRef>
        <a:fillRef idx="3">
          <a:schemeClr val="accent5"/>
        </a:fillRef>
        <a:effectRef idx="2">
          <a:schemeClr val="accent5"/>
        </a:effectRef>
        <a:fontRef idx="minor">
          <a:schemeClr val="lt1"/>
        </a:fontRef>
      </dsp:style>
      <dsp:txBody>
        <a:bodyPr spcFirstLastPara="0" vert="horz" wrap="square" lIns="120904" tIns="120904" rIns="120904" bIns="120904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b="1" kern="1200" dirty="0" smtClean="0">
              <a:solidFill>
                <a:srgbClr val="002060"/>
              </a:solidFill>
            </a:rPr>
            <a:t>2. Распределение ответственности</a:t>
          </a:r>
          <a:endParaRPr lang="ru-RU" sz="1700" b="1" kern="1200" dirty="0">
            <a:solidFill>
              <a:srgbClr val="002060"/>
            </a:solidFill>
          </a:endParaRPr>
        </a:p>
      </dsp:txBody>
      <dsp:txXfrm>
        <a:off x="2880312" y="216019"/>
        <a:ext cx="2316882" cy="1063482"/>
      </dsp:txXfrm>
    </dsp:sp>
    <dsp:sp modelId="{9F4E7296-426E-487C-927A-0EDDFA56AAF3}">
      <dsp:nvSpPr>
        <dsp:cNvPr id="0" name=""/>
        <dsp:cNvSpPr/>
      </dsp:nvSpPr>
      <dsp:spPr>
        <a:xfrm>
          <a:off x="1158637" y="1277701"/>
          <a:ext cx="5760434" cy="786449"/>
        </a:xfrm>
        <a:custGeom>
          <a:avLst/>
          <a:gdLst/>
          <a:ahLst/>
          <a:cxnLst/>
          <a:rect l="0" t="0" r="0" b="0"/>
          <a:pathLst>
            <a:path>
              <a:moveTo>
                <a:pt x="5760434" y="0"/>
              </a:moveTo>
              <a:lnTo>
                <a:pt x="5760434" y="410324"/>
              </a:lnTo>
              <a:lnTo>
                <a:pt x="0" y="410324"/>
              </a:lnTo>
              <a:lnTo>
                <a:pt x="0" y="786449"/>
              </a:lnTo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3893402" y="1667601"/>
        <a:ext cx="290904" cy="6649"/>
      </dsp:txXfrm>
    </dsp:sp>
    <dsp:sp modelId="{59F92907-9089-4461-AD2F-91CCF6A2825C}">
      <dsp:nvSpPr>
        <dsp:cNvPr id="0" name=""/>
        <dsp:cNvSpPr/>
      </dsp:nvSpPr>
      <dsp:spPr>
        <a:xfrm>
          <a:off x="5760630" y="216019"/>
          <a:ext cx="2316882" cy="1063482"/>
        </a:xfrm>
        <a:prstGeom prst="rect">
          <a:avLst/>
        </a:prstGeom>
        <a:gradFill rotWithShape="0">
          <a:gsLst>
            <a:gs pos="0">
              <a:schemeClr val="accent5">
                <a:shade val="51000"/>
                <a:satMod val="130000"/>
              </a:schemeClr>
            </a:gs>
            <a:gs pos="0">
              <a:schemeClr val="accent5">
                <a:shade val="93000"/>
                <a:satMod val="130000"/>
                <a:lumMod val="30000"/>
                <a:lumOff val="70000"/>
              </a:schemeClr>
            </a:gs>
            <a:gs pos="100000">
              <a:schemeClr val="accent5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5"/>
        </a:lnRef>
        <a:fillRef idx="3">
          <a:schemeClr val="accent5"/>
        </a:fillRef>
        <a:effectRef idx="2">
          <a:schemeClr val="accent5"/>
        </a:effectRef>
        <a:fontRef idx="minor">
          <a:schemeClr val="lt1"/>
        </a:fontRef>
      </dsp:style>
      <dsp:txBody>
        <a:bodyPr spcFirstLastPara="0" vert="horz" wrap="square" lIns="120904" tIns="120904" rIns="120904" bIns="120904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b="1" kern="1200" dirty="0" smtClean="0">
              <a:solidFill>
                <a:srgbClr val="002060"/>
              </a:solidFill>
            </a:rPr>
            <a:t>3. Планирование ресурсов</a:t>
          </a:r>
          <a:endParaRPr lang="ru-RU" sz="1700" b="1" kern="1200" dirty="0">
            <a:solidFill>
              <a:srgbClr val="002060"/>
            </a:solidFill>
          </a:endParaRPr>
        </a:p>
      </dsp:txBody>
      <dsp:txXfrm>
        <a:off x="5760630" y="216019"/>
        <a:ext cx="2316882" cy="1063482"/>
      </dsp:txXfrm>
    </dsp:sp>
    <dsp:sp modelId="{FEDECEC3-FD1B-4D60-8E65-0B6E807D45AB}">
      <dsp:nvSpPr>
        <dsp:cNvPr id="0" name=""/>
        <dsp:cNvSpPr/>
      </dsp:nvSpPr>
      <dsp:spPr>
        <a:xfrm>
          <a:off x="2315278" y="2582571"/>
          <a:ext cx="634340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634340" y="45720"/>
              </a:lnTo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2615825" y="2624967"/>
        <a:ext cx="33247" cy="6649"/>
      </dsp:txXfrm>
    </dsp:sp>
    <dsp:sp modelId="{50DFEC18-0640-48DE-B7B3-FE5EAEAC2413}">
      <dsp:nvSpPr>
        <dsp:cNvPr id="0" name=""/>
        <dsp:cNvSpPr/>
      </dsp:nvSpPr>
      <dsp:spPr>
        <a:xfrm>
          <a:off x="196" y="2096550"/>
          <a:ext cx="2316882" cy="1063482"/>
        </a:xfrm>
        <a:prstGeom prst="rect">
          <a:avLst/>
        </a:prstGeom>
        <a:gradFill rotWithShape="0">
          <a:gsLst>
            <a:gs pos="0">
              <a:schemeClr val="accent5">
                <a:shade val="51000"/>
                <a:satMod val="130000"/>
              </a:schemeClr>
            </a:gs>
            <a:gs pos="0">
              <a:schemeClr val="accent5">
                <a:shade val="93000"/>
                <a:satMod val="130000"/>
                <a:lumMod val="30000"/>
                <a:lumOff val="70000"/>
              </a:schemeClr>
            </a:gs>
            <a:gs pos="100000">
              <a:schemeClr val="accent5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5"/>
        </a:lnRef>
        <a:fillRef idx="3">
          <a:schemeClr val="accent5"/>
        </a:fillRef>
        <a:effectRef idx="2">
          <a:schemeClr val="accent5"/>
        </a:effectRef>
        <a:fontRef idx="minor">
          <a:schemeClr val="lt1"/>
        </a:fontRef>
      </dsp:style>
      <dsp:txBody>
        <a:bodyPr spcFirstLastPara="0" vert="horz" wrap="square" lIns="120904" tIns="120904" rIns="120904" bIns="120904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b="1" kern="1200" dirty="0" smtClean="0">
              <a:solidFill>
                <a:srgbClr val="002060"/>
              </a:solidFill>
            </a:rPr>
            <a:t>4. Реализация мероприятий</a:t>
          </a:r>
          <a:endParaRPr lang="ru-RU" sz="1700" b="1" kern="1200" dirty="0">
            <a:solidFill>
              <a:srgbClr val="002060"/>
            </a:solidFill>
          </a:endParaRPr>
        </a:p>
      </dsp:txBody>
      <dsp:txXfrm>
        <a:off x="196" y="2096550"/>
        <a:ext cx="2316882" cy="1063482"/>
      </dsp:txXfrm>
    </dsp:sp>
    <dsp:sp modelId="{2EEFF21E-356E-4CCD-BA87-133C4F5DB114}">
      <dsp:nvSpPr>
        <dsp:cNvPr id="0" name=""/>
        <dsp:cNvSpPr/>
      </dsp:nvSpPr>
      <dsp:spPr>
        <a:xfrm>
          <a:off x="5297101" y="2582571"/>
          <a:ext cx="634340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634340" y="45720"/>
              </a:lnTo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5597648" y="2624967"/>
        <a:ext cx="33247" cy="6649"/>
      </dsp:txXfrm>
    </dsp:sp>
    <dsp:sp modelId="{8D6922C5-F46F-4A57-9BCE-F5D3B8452235}">
      <dsp:nvSpPr>
        <dsp:cNvPr id="0" name=""/>
        <dsp:cNvSpPr/>
      </dsp:nvSpPr>
      <dsp:spPr>
        <a:xfrm>
          <a:off x="2982019" y="2096550"/>
          <a:ext cx="2316882" cy="1063482"/>
        </a:xfrm>
        <a:prstGeom prst="rect">
          <a:avLst/>
        </a:prstGeom>
        <a:gradFill rotWithShape="0">
          <a:gsLst>
            <a:gs pos="0">
              <a:schemeClr val="accent5">
                <a:shade val="51000"/>
                <a:satMod val="130000"/>
              </a:schemeClr>
            </a:gs>
            <a:gs pos="0">
              <a:schemeClr val="accent5">
                <a:shade val="93000"/>
                <a:satMod val="130000"/>
                <a:lumMod val="30000"/>
                <a:lumOff val="70000"/>
              </a:schemeClr>
            </a:gs>
            <a:gs pos="100000">
              <a:schemeClr val="accent5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5"/>
        </a:lnRef>
        <a:fillRef idx="3">
          <a:schemeClr val="accent5"/>
        </a:fillRef>
        <a:effectRef idx="2">
          <a:schemeClr val="accent5"/>
        </a:effectRef>
        <a:fontRef idx="minor">
          <a:schemeClr val="lt1"/>
        </a:fontRef>
      </dsp:style>
      <dsp:txBody>
        <a:bodyPr spcFirstLastPara="0" vert="horz" wrap="square" lIns="120904" tIns="120904" rIns="120904" bIns="120904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b="1" kern="1200" dirty="0" smtClean="0">
              <a:solidFill>
                <a:srgbClr val="002060"/>
              </a:solidFill>
            </a:rPr>
            <a:t>5. Мониторинг реализации мероприятий</a:t>
          </a:r>
          <a:endParaRPr lang="ru-RU" sz="1700" b="1" kern="1200" dirty="0">
            <a:solidFill>
              <a:srgbClr val="002060"/>
            </a:solidFill>
          </a:endParaRPr>
        </a:p>
      </dsp:txBody>
      <dsp:txXfrm>
        <a:off x="2982019" y="2096550"/>
        <a:ext cx="2316882" cy="1063482"/>
      </dsp:txXfrm>
    </dsp:sp>
    <dsp:sp modelId="{4EB695A9-D2C4-4611-AE44-D2751AFDBB35}">
      <dsp:nvSpPr>
        <dsp:cNvPr id="0" name=""/>
        <dsp:cNvSpPr/>
      </dsp:nvSpPr>
      <dsp:spPr>
        <a:xfrm>
          <a:off x="1158637" y="3158233"/>
          <a:ext cx="5963645" cy="634340"/>
        </a:xfrm>
        <a:custGeom>
          <a:avLst/>
          <a:gdLst/>
          <a:ahLst/>
          <a:cxnLst/>
          <a:rect l="0" t="0" r="0" b="0"/>
          <a:pathLst>
            <a:path>
              <a:moveTo>
                <a:pt x="5963645" y="0"/>
              </a:moveTo>
              <a:lnTo>
                <a:pt x="5963645" y="334270"/>
              </a:lnTo>
              <a:lnTo>
                <a:pt x="0" y="334270"/>
              </a:lnTo>
              <a:lnTo>
                <a:pt x="0" y="634340"/>
              </a:lnTo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3990445" y="3472078"/>
        <a:ext cx="300030" cy="6649"/>
      </dsp:txXfrm>
    </dsp:sp>
    <dsp:sp modelId="{90C8617A-250F-40EE-8316-A72AB9D78B6F}">
      <dsp:nvSpPr>
        <dsp:cNvPr id="0" name=""/>
        <dsp:cNvSpPr/>
      </dsp:nvSpPr>
      <dsp:spPr>
        <a:xfrm>
          <a:off x="5963842" y="2096550"/>
          <a:ext cx="2316882" cy="1063482"/>
        </a:xfrm>
        <a:prstGeom prst="rect">
          <a:avLst/>
        </a:prstGeom>
        <a:gradFill rotWithShape="0">
          <a:gsLst>
            <a:gs pos="0">
              <a:schemeClr val="accent5">
                <a:shade val="51000"/>
                <a:satMod val="130000"/>
              </a:schemeClr>
            </a:gs>
            <a:gs pos="0">
              <a:schemeClr val="accent5">
                <a:shade val="93000"/>
                <a:satMod val="130000"/>
                <a:lumMod val="30000"/>
                <a:lumOff val="70000"/>
              </a:schemeClr>
            </a:gs>
            <a:gs pos="100000">
              <a:schemeClr val="accent5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5"/>
        </a:lnRef>
        <a:fillRef idx="3">
          <a:schemeClr val="accent5"/>
        </a:fillRef>
        <a:effectRef idx="2">
          <a:schemeClr val="accent5"/>
        </a:effectRef>
        <a:fontRef idx="minor">
          <a:schemeClr val="lt1"/>
        </a:fontRef>
      </dsp:style>
      <dsp:txBody>
        <a:bodyPr spcFirstLastPara="0" vert="horz" wrap="square" lIns="120904" tIns="120904" rIns="120904" bIns="120904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b="1" kern="1200" dirty="0" smtClean="0">
              <a:solidFill>
                <a:srgbClr val="002060"/>
              </a:solidFill>
            </a:rPr>
            <a:t>6. Ежегодный доклад Правительству</a:t>
          </a:r>
          <a:endParaRPr lang="ru-RU" sz="1700" b="1" kern="1200" dirty="0">
            <a:solidFill>
              <a:srgbClr val="002060"/>
            </a:solidFill>
          </a:endParaRPr>
        </a:p>
      </dsp:txBody>
      <dsp:txXfrm>
        <a:off x="5963842" y="2096550"/>
        <a:ext cx="2316882" cy="1063482"/>
      </dsp:txXfrm>
    </dsp:sp>
    <dsp:sp modelId="{BFEB4B73-3BC1-4A47-AC01-C7E8D603E856}">
      <dsp:nvSpPr>
        <dsp:cNvPr id="0" name=""/>
        <dsp:cNvSpPr/>
      </dsp:nvSpPr>
      <dsp:spPr>
        <a:xfrm>
          <a:off x="196" y="3824973"/>
          <a:ext cx="2316882" cy="1063482"/>
        </a:xfrm>
        <a:prstGeom prst="rect">
          <a:avLst/>
        </a:prstGeom>
        <a:gradFill rotWithShape="0">
          <a:gsLst>
            <a:gs pos="0">
              <a:schemeClr val="accent5">
                <a:shade val="51000"/>
                <a:satMod val="130000"/>
              </a:schemeClr>
            </a:gs>
            <a:gs pos="0">
              <a:schemeClr val="accent5">
                <a:shade val="93000"/>
                <a:satMod val="130000"/>
                <a:lumMod val="30000"/>
                <a:lumOff val="70000"/>
              </a:schemeClr>
            </a:gs>
            <a:gs pos="100000">
              <a:schemeClr val="accent5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5"/>
        </a:lnRef>
        <a:fillRef idx="3">
          <a:schemeClr val="accent5"/>
        </a:fillRef>
        <a:effectRef idx="2">
          <a:schemeClr val="accent5"/>
        </a:effectRef>
        <a:fontRef idx="minor">
          <a:schemeClr val="lt1"/>
        </a:fontRef>
      </dsp:style>
      <dsp:txBody>
        <a:bodyPr spcFirstLastPara="0" vert="horz" wrap="square" lIns="120904" tIns="120904" rIns="120904" bIns="120904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b="1" kern="1200" dirty="0" smtClean="0">
              <a:solidFill>
                <a:srgbClr val="002060"/>
              </a:solidFill>
            </a:rPr>
            <a:t>7. Общественный контроль</a:t>
          </a:r>
          <a:endParaRPr lang="ru-RU" sz="1700" b="1" kern="1200" dirty="0">
            <a:solidFill>
              <a:srgbClr val="002060"/>
            </a:solidFill>
          </a:endParaRPr>
        </a:p>
      </dsp:txBody>
      <dsp:txXfrm>
        <a:off x="196" y="3824973"/>
        <a:ext cx="2316882" cy="1063482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F02BA50-2DE9-4136-A9A9-55150BB16246}">
      <dsp:nvSpPr>
        <dsp:cNvPr id="0" name=""/>
        <dsp:cNvSpPr/>
      </dsp:nvSpPr>
      <dsp:spPr>
        <a:xfrm rot="6628093" flipH="1">
          <a:off x="881991" y="809935"/>
          <a:ext cx="3571071" cy="2487865"/>
        </a:xfrm>
        <a:prstGeom prst="swooshArrow">
          <a:avLst>
            <a:gd name="adj1" fmla="val 16310"/>
            <a:gd name="adj2" fmla="val 3137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B65C0FD-DE0A-4F28-A6BA-22209BEF92E0}">
      <dsp:nvSpPr>
        <dsp:cNvPr id="0" name=""/>
        <dsp:cNvSpPr/>
      </dsp:nvSpPr>
      <dsp:spPr>
        <a:xfrm>
          <a:off x="2350916" y="2735566"/>
          <a:ext cx="90164" cy="90164"/>
        </a:xfrm>
        <a:prstGeom prst="ellipse">
          <a:avLst/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D8F7C480-A238-4898-BBD4-4A7688577DCE}">
      <dsp:nvSpPr>
        <dsp:cNvPr id="0" name=""/>
        <dsp:cNvSpPr/>
      </dsp:nvSpPr>
      <dsp:spPr>
        <a:xfrm>
          <a:off x="3449193" y="1631995"/>
          <a:ext cx="90164" cy="90164"/>
        </a:xfrm>
        <a:prstGeom prst="ellipse">
          <a:avLst/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FDC08874-8BAF-47C5-8E38-195A1B8DA55D}">
      <dsp:nvSpPr>
        <dsp:cNvPr id="0" name=""/>
        <dsp:cNvSpPr/>
      </dsp:nvSpPr>
      <dsp:spPr>
        <a:xfrm>
          <a:off x="2926980" y="2276418"/>
          <a:ext cx="90164" cy="90164"/>
        </a:xfrm>
        <a:prstGeom prst="ellipse">
          <a:avLst/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D27DD4E6-C315-49AE-BB68-C21C4265ED0C}">
      <dsp:nvSpPr>
        <dsp:cNvPr id="0" name=""/>
        <dsp:cNvSpPr/>
      </dsp:nvSpPr>
      <dsp:spPr>
        <a:xfrm>
          <a:off x="591937" y="737499"/>
          <a:ext cx="2641234" cy="66176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17780" rIns="17780" bIns="17780" numCol="1" spcCol="1270" anchor="b" anchorCtr="0">
          <a:noAutofit/>
        </a:bodyPr>
        <a:lstStyle/>
        <a:p>
          <a:pPr lvl="0" algn="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rgbClr val="002060"/>
              </a:solidFill>
              <a:effectLst/>
              <a:latin typeface="+mn-lt"/>
              <a:ea typeface="Times New Roman"/>
            </a:rPr>
            <a:t>Развитие человеческого потенциала</a:t>
          </a:r>
          <a:endParaRPr lang="ru-RU" sz="1400" b="1" kern="1200" dirty="0">
            <a:solidFill>
              <a:srgbClr val="002060"/>
            </a:solidFill>
          </a:endParaRPr>
        </a:p>
      </dsp:txBody>
      <dsp:txXfrm>
        <a:off x="591937" y="737499"/>
        <a:ext cx="2641234" cy="661761"/>
      </dsp:txXfrm>
    </dsp:sp>
    <dsp:sp modelId="{2B44FABF-AD04-488D-A21F-5724BA840727}">
      <dsp:nvSpPr>
        <dsp:cNvPr id="0" name=""/>
        <dsp:cNvSpPr/>
      </dsp:nvSpPr>
      <dsp:spPr>
        <a:xfrm>
          <a:off x="496859" y="1529585"/>
          <a:ext cx="2456788" cy="66176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rgbClr val="002060"/>
              </a:solidFill>
              <a:effectLst/>
              <a:latin typeface="+mn-lt"/>
              <a:ea typeface="Times New Roman"/>
            </a:rPr>
            <a:t>Создание комфортной среды обитания</a:t>
          </a:r>
          <a:endParaRPr lang="ru-RU" sz="1400" b="1" kern="1200" dirty="0">
            <a:solidFill>
              <a:srgbClr val="002060"/>
            </a:solidFill>
          </a:endParaRPr>
        </a:p>
      </dsp:txBody>
      <dsp:txXfrm>
        <a:off x="496859" y="1529585"/>
        <a:ext cx="2456788" cy="661761"/>
      </dsp:txXfrm>
    </dsp:sp>
    <dsp:sp modelId="{8289E888-F78F-4F70-93CB-D15B32D07335}">
      <dsp:nvSpPr>
        <dsp:cNvPr id="0" name=""/>
        <dsp:cNvSpPr/>
      </dsp:nvSpPr>
      <dsp:spPr>
        <a:xfrm>
          <a:off x="443643" y="2112603"/>
          <a:ext cx="1637391" cy="85713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rgbClr val="002060"/>
              </a:solidFill>
            </a:rPr>
            <a:t>Диверсификация экономики</a:t>
          </a:r>
          <a:endParaRPr lang="ru-RU" sz="1400" b="1" kern="1200" dirty="0">
            <a:solidFill>
              <a:srgbClr val="002060"/>
            </a:solidFill>
          </a:endParaRPr>
        </a:p>
      </dsp:txBody>
      <dsp:txXfrm>
        <a:off x="443643" y="2112603"/>
        <a:ext cx="1637391" cy="857139"/>
      </dsp:txXfrm>
    </dsp:sp>
    <dsp:sp modelId="{28CADEEA-CC6C-494C-B1FD-C1B5238D2F71}">
      <dsp:nvSpPr>
        <dsp:cNvPr id="0" name=""/>
        <dsp:cNvSpPr/>
      </dsp:nvSpPr>
      <dsp:spPr>
        <a:xfrm>
          <a:off x="2381093" y="2897736"/>
          <a:ext cx="1638626" cy="66176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rgbClr val="002060"/>
              </a:solidFill>
              <a:effectLst/>
              <a:latin typeface="+mn-lt"/>
              <a:ea typeface="Times New Roman"/>
            </a:rPr>
            <a:t>Сбалансированное пространственное развитие</a:t>
          </a:r>
          <a:endParaRPr lang="ru-RU" sz="1400" b="1" kern="1200" dirty="0">
            <a:solidFill>
              <a:srgbClr val="002060"/>
            </a:solidFill>
          </a:endParaRPr>
        </a:p>
      </dsp:txBody>
      <dsp:txXfrm>
        <a:off x="2381093" y="2897736"/>
        <a:ext cx="1638626" cy="661761"/>
      </dsp:txXfrm>
    </dsp:sp>
    <dsp:sp modelId="{5F637269-BE9D-4DB4-ABE3-4452F70BBD50}">
      <dsp:nvSpPr>
        <dsp:cNvPr id="0" name=""/>
        <dsp:cNvSpPr/>
      </dsp:nvSpPr>
      <dsp:spPr>
        <a:xfrm>
          <a:off x="3240231" y="2020840"/>
          <a:ext cx="1166633" cy="71830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17780" rIns="17780" bIns="17780" numCol="1" spcCol="1270" anchor="t" anchorCtr="0">
          <a:noAutofit/>
        </a:bodyPr>
        <a:lstStyle/>
        <a:p>
          <a:pPr lvl="0" algn="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rgbClr val="002060"/>
              </a:solidFill>
            </a:rPr>
            <a:t>Забота об окружающей среде</a:t>
          </a:r>
          <a:endParaRPr lang="ru-RU" sz="1400" b="1" kern="1200" dirty="0">
            <a:solidFill>
              <a:srgbClr val="002060"/>
            </a:solidFill>
          </a:endParaRPr>
        </a:p>
      </dsp:txBody>
      <dsp:txXfrm>
        <a:off x="3240231" y="2020840"/>
        <a:ext cx="1166633" cy="718302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DF43688-E500-418B-86AA-FE079BD0744A}">
      <dsp:nvSpPr>
        <dsp:cNvPr id="0" name=""/>
        <dsp:cNvSpPr/>
      </dsp:nvSpPr>
      <dsp:spPr>
        <a:xfrm>
          <a:off x="237143" y="76873"/>
          <a:ext cx="1909809" cy="699280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000" b="1" kern="1200" dirty="0" smtClean="0">
              <a:solidFill>
                <a:srgbClr val="002060"/>
              </a:solidFill>
            </a:rPr>
            <a:t>инерционное развитие</a:t>
          </a:r>
          <a:endParaRPr lang="ru-RU" sz="2000" kern="1200" dirty="0" smtClean="0">
            <a:solidFill>
              <a:srgbClr val="002060"/>
            </a:solidFill>
          </a:endParaRPr>
        </a:p>
      </dsp:txBody>
      <dsp:txXfrm>
        <a:off x="257624" y="97354"/>
        <a:ext cx="1868847" cy="658318"/>
      </dsp:txXfrm>
    </dsp:sp>
    <dsp:sp modelId="{B573279B-9DBF-4B53-9DB8-EF61D284704C}">
      <dsp:nvSpPr>
        <dsp:cNvPr id="0" name=""/>
        <dsp:cNvSpPr/>
      </dsp:nvSpPr>
      <dsp:spPr>
        <a:xfrm>
          <a:off x="5256415" y="426508"/>
          <a:ext cx="2460901" cy="697558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rgbClr val="002060"/>
              </a:solidFill>
            </a:rPr>
            <a:t>инновационное развитие</a:t>
          </a:r>
          <a:endParaRPr lang="ru-RU" sz="2000" kern="1200" dirty="0">
            <a:solidFill>
              <a:srgbClr val="002060"/>
            </a:solidFill>
          </a:endParaRPr>
        </a:p>
      </dsp:txBody>
      <dsp:txXfrm>
        <a:off x="5276846" y="446939"/>
        <a:ext cx="2420039" cy="656696"/>
      </dsp:txXfrm>
    </dsp:sp>
    <dsp:sp modelId="{5D7A50AD-8EEB-48F6-803D-F4ED42B4E3D6}">
      <dsp:nvSpPr>
        <dsp:cNvPr id="0" name=""/>
        <dsp:cNvSpPr/>
      </dsp:nvSpPr>
      <dsp:spPr>
        <a:xfrm>
          <a:off x="4159542" y="4858064"/>
          <a:ext cx="817566" cy="522228"/>
        </a:xfrm>
        <a:prstGeom prst="triangle">
          <a:avLst/>
        </a:prstGeom>
        <a:gradFill rotWithShape="1">
          <a:gsLst>
            <a:gs pos="0">
              <a:schemeClr val="accent5">
                <a:shade val="51000"/>
                <a:satMod val="130000"/>
              </a:schemeClr>
            </a:gs>
            <a:gs pos="80000">
              <a:schemeClr val="accent5">
                <a:shade val="93000"/>
                <a:satMod val="130000"/>
              </a:schemeClr>
            </a:gs>
            <a:gs pos="100000">
              <a:schemeClr val="accent5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5"/>
        </a:lnRef>
        <a:fillRef idx="3">
          <a:schemeClr val="accent5"/>
        </a:fillRef>
        <a:effectRef idx="3">
          <a:schemeClr val="accent5"/>
        </a:effectRef>
        <a:fontRef idx="minor">
          <a:schemeClr val="lt1"/>
        </a:fontRef>
      </dsp:style>
    </dsp:sp>
    <dsp:sp modelId="{7FDD2C09-A9A4-4BE7-AFF5-C5EFAF735F42}">
      <dsp:nvSpPr>
        <dsp:cNvPr id="0" name=""/>
        <dsp:cNvSpPr/>
      </dsp:nvSpPr>
      <dsp:spPr>
        <a:xfrm rot="373723">
          <a:off x="2131323" y="4484818"/>
          <a:ext cx="4905398" cy="331386"/>
        </a:xfrm>
        <a:prstGeom prst="rect">
          <a:avLst/>
        </a:prstGeom>
        <a:gradFill rotWithShape="1">
          <a:gsLst>
            <a:gs pos="0">
              <a:schemeClr val="accent5">
                <a:shade val="51000"/>
                <a:satMod val="130000"/>
              </a:schemeClr>
            </a:gs>
            <a:gs pos="80000">
              <a:schemeClr val="accent5">
                <a:shade val="93000"/>
                <a:satMod val="130000"/>
              </a:schemeClr>
            </a:gs>
            <a:gs pos="100000">
              <a:schemeClr val="accent5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5"/>
        </a:lnRef>
        <a:fillRef idx="3">
          <a:schemeClr val="accent5"/>
        </a:fillRef>
        <a:effectRef idx="3">
          <a:schemeClr val="accent5"/>
        </a:effectRef>
        <a:fontRef idx="minor">
          <a:schemeClr val="lt1"/>
        </a:fontRef>
      </dsp:style>
    </dsp:sp>
    <dsp:sp modelId="{92D957D8-39AD-4627-8F18-320893D26FA3}">
      <dsp:nvSpPr>
        <dsp:cNvPr id="0" name=""/>
        <dsp:cNvSpPr/>
      </dsp:nvSpPr>
      <dsp:spPr>
        <a:xfrm>
          <a:off x="5939911" y="3817463"/>
          <a:ext cx="3204088" cy="671494"/>
        </a:xfrm>
        <a:prstGeom prst="roundRect">
          <a:avLst/>
        </a:prstGeom>
        <a:gradFill rotWithShape="0">
          <a:gsLst>
            <a:gs pos="23000">
              <a:schemeClr val="accent5">
                <a:lumMod val="60000"/>
                <a:lumOff val="4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700" b="1" kern="1200" dirty="0" smtClean="0">
              <a:solidFill>
                <a:srgbClr val="002060"/>
              </a:solidFill>
            </a:rPr>
            <a:t>высокая инвестиционная активность</a:t>
          </a:r>
        </a:p>
      </dsp:txBody>
      <dsp:txXfrm>
        <a:off x="5972691" y="3850243"/>
        <a:ext cx="3138528" cy="605934"/>
      </dsp:txXfrm>
    </dsp:sp>
    <dsp:sp modelId="{07E6416A-0663-49E0-8861-03A2DF5B386C}">
      <dsp:nvSpPr>
        <dsp:cNvPr id="0" name=""/>
        <dsp:cNvSpPr/>
      </dsp:nvSpPr>
      <dsp:spPr>
        <a:xfrm>
          <a:off x="5929884" y="3072216"/>
          <a:ext cx="3214115" cy="671494"/>
        </a:xfrm>
        <a:prstGeom prst="roundRect">
          <a:avLst/>
        </a:prstGeom>
        <a:gradFill rotWithShape="0">
          <a:gsLst>
            <a:gs pos="23000">
              <a:schemeClr val="accent5">
                <a:lumMod val="60000"/>
                <a:lumOff val="4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R="0" lvl="0" algn="ctr" defTabSz="755650" eaLnBrk="1" fontAlgn="auto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tabLst/>
            <a:defRPr/>
          </a:pPr>
          <a:r>
            <a:rPr lang="ru-RU" sz="1700" b="1" kern="1200" dirty="0" smtClean="0">
              <a:solidFill>
                <a:srgbClr val="002060"/>
              </a:solidFill>
            </a:rPr>
            <a:t>повышение роли несырьевых отраслей экономики</a:t>
          </a:r>
          <a:endParaRPr lang="ru-RU" sz="1700" kern="1200" dirty="0">
            <a:solidFill>
              <a:srgbClr val="002060"/>
            </a:solidFill>
          </a:endParaRPr>
        </a:p>
      </dsp:txBody>
      <dsp:txXfrm>
        <a:off x="5962664" y="3104996"/>
        <a:ext cx="3148555" cy="605934"/>
      </dsp:txXfrm>
    </dsp:sp>
    <dsp:sp modelId="{193ADB4F-F8B0-4A6F-9972-EDD22DC2622C}">
      <dsp:nvSpPr>
        <dsp:cNvPr id="0" name=""/>
        <dsp:cNvSpPr/>
      </dsp:nvSpPr>
      <dsp:spPr>
        <a:xfrm>
          <a:off x="5955902" y="2313460"/>
          <a:ext cx="3188097" cy="671494"/>
        </a:xfrm>
        <a:prstGeom prst="roundRect">
          <a:avLst/>
        </a:prstGeom>
        <a:gradFill rotWithShape="0">
          <a:gsLst>
            <a:gs pos="23000">
              <a:schemeClr val="accent5">
                <a:lumMod val="60000"/>
                <a:lumOff val="4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700" b="1" kern="1200" dirty="0" smtClean="0">
              <a:solidFill>
                <a:srgbClr val="002060"/>
              </a:solidFill>
            </a:rPr>
            <a:t>формирование экономики знаний</a:t>
          </a:r>
        </a:p>
      </dsp:txBody>
      <dsp:txXfrm>
        <a:off x="5988682" y="2346240"/>
        <a:ext cx="3122537" cy="605934"/>
      </dsp:txXfrm>
    </dsp:sp>
    <dsp:sp modelId="{39DD8E4A-B266-42D5-B7D1-421E05702F72}">
      <dsp:nvSpPr>
        <dsp:cNvPr id="0" name=""/>
        <dsp:cNvSpPr/>
      </dsp:nvSpPr>
      <dsp:spPr>
        <a:xfrm>
          <a:off x="5967636" y="1561458"/>
          <a:ext cx="3176363" cy="671494"/>
        </a:xfrm>
        <a:prstGeom prst="roundRect">
          <a:avLst/>
        </a:prstGeom>
        <a:gradFill rotWithShape="0">
          <a:gsLst>
            <a:gs pos="23000">
              <a:schemeClr val="accent5">
                <a:lumMod val="60000"/>
                <a:lumOff val="4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700" b="1" kern="1200" dirty="0" smtClean="0">
              <a:solidFill>
                <a:srgbClr val="002060"/>
              </a:solidFill>
            </a:rPr>
            <a:t>повышение качества жизни</a:t>
          </a:r>
        </a:p>
      </dsp:txBody>
      <dsp:txXfrm>
        <a:off x="6000416" y="1594238"/>
        <a:ext cx="3110803" cy="605934"/>
      </dsp:txXfrm>
    </dsp:sp>
    <dsp:sp modelId="{C65EF7E3-0262-4A3B-8A21-865997C0DA4D}">
      <dsp:nvSpPr>
        <dsp:cNvPr id="0" name=""/>
        <dsp:cNvSpPr/>
      </dsp:nvSpPr>
      <dsp:spPr>
        <a:xfrm>
          <a:off x="0" y="3208370"/>
          <a:ext cx="3199418" cy="671494"/>
        </a:xfrm>
        <a:prstGeom prst="roundRect">
          <a:avLst/>
        </a:prstGeom>
        <a:gradFill rotWithShape="0">
          <a:gsLst>
            <a:gs pos="23000">
              <a:schemeClr val="accent5">
                <a:lumMod val="60000"/>
                <a:lumOff val="4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700" b="1" kern="1200" dirty="0" smtClean="0">
              <a:solidFill>
                <a:srgbClr val="002060"/>
              </a:solidFill>
            </a:rPr>
            <a:t>низкий объем инвестиций</a:t>
          </a:r>
        </a:p>
      </dsp:txBody>
      <dsp:txXfrm>
        <a:off x="32780" y="3241150"/>
        <a:ext cx="3133858" cy="605934"/>
      </dsp:txXfrm>
    </dsp:sp>
    <dsp:sp modelId="{EB1351BB-ED94-4E1E-BE2F-E6784EED6B35}">
      <dsp:nvSpPr>
        <dsp:cNvPr id="0" name=""/>
        <dsp:cNvSpPr/>
      </dsp:nvSpPr>
      <dsp:spPr>
        <a:xfrm>
          <a:off x="0" y="2442717"/>
          <a:ext cx="3199418" cy="671494"/>
        </a:xfrm>
        <a:prstGeom prst="roundRect">
          <a:avLst/>
        </a:prstGeom>
        <a:gradFill rotWithShape="0">
          <a:gsLst>
            <a:gs pos="23000">
              <a:schemeClr val="accent5">
                <a:lumMod val="60000"/>
                <a:lumOff val="4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700" b="1" kern="1200" dirty="0" smtClean="0">
              <a:solidFill>
                <a:srgbClr val="002060"/>
              </a:solidFill>
            </a:rPr>
            <a:t>ориентация на нефтегазовый сектор</a:t>
          </a:r>
        </a:p>
      </dsp:txBody>
      <dsp:txXfrm>
        <a:off x="32780" y="2475497"/>
        <a:ext cx="3133858" cy="605934"/>
      </dsp:txXfrm>
    </dsp:sp>
    <dsp:sp modelId="{18354BBC-EB14-4D68-B0D3-7ED7204BAB2F}">
      <dsp:nvSpPr>
        <dsp:cNvPr id="0" name=""/>
        <dsp:cNvSpPr/>
      </dsp:nvSpPr>
      <dsp:spPr>
        <a:xfrm>
          <a:off x="0" y="1711854"/>
          <a:ext cx="3199418" cy="671494"/>
        </a:xfrm>
        <a:prstGeom prst="roundRect">
          <a:avLst/>
        </a:prstGeom>
        <a:gradFill rotWithShape="0">
          <a:gsLst>
            <a:gs pos="23000">
              <a:schemeClr val="accent5">
                <a:lumMod val="60000"/>
                <a:lumOff val="4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700" b="1" kern="1200" dirty="0" smtClean="0">
              <a:solidFill>
                <a:srgbClr val="002060"/>
              </a:solidFill>
            </a:rPr>
            <a:t>сохранение достигнутого качества жизни</a:t>
          </a:r>
        </a:p>
      </dsp:txBody>
      <dsp:txXfrm>
        <a:off x="32780" y="1744634"/>
        <a:ext cx="3133858" cy="605934"/>
      </dsp:txXfrm>
    </dsp:sp>
    <dsp:sp modelId="{B7F75FCF-F9CE-4A85-8FAB-230A614579A9}">
      <dsp:nvSpPr>
        <dsp:cNvPr id="0" name=""/>
        <dsp:cNvSpPr/>
      </dsp:nvSpPr>
      <dsp:spPr>
        <a:xfrm>
          <a:off x="0" y="925720"/>
          <a:ext cx="3199418" cy="671494"/>
        </a:xfrm>
        <a:prstGeom prst="roundRect">
          <a:avLst/>
        </a:prstGeom>
        <a:gradFill rotWithShape="0">
          <a:gsLst>
            <a:gs pos="0">
              <a:schemeClr val="accent5"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700" b="1" kern="1200" dirty="0" smtClean="0">
              <a:solidFill>
                <a:srgbClr val="002060"/>
              </a:solidFill>
            </a:rPr>
            <a:t>сохранение сырьевых приоритетов</a:t>
          </a:r>
        </a:p>
      </dsp:txBody>
      <dsp:txXfrm>
        <a:off x="32780" y="958500"/>
        <a:ext cx="3133858" cy="605934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7745711-F6A4-469A-B9B4-99836166F46C}">
      <dsp:nvSpPr>
        <dsp:cNvPr id="0" name=""/>
        <dsp:cNvSpPr/>
      </dsp:nvSpPr>
      <dsp:spPr>
        <a:xfrm>
          <a:off x="628033" y="335938"/>
          <a:ext cx="4511510" cy="4511510"/>
        </a:xfrm>
        <a:prstGeom prst="pie">
          <a:avLst>
            <a:gd name="adj1" fmla="val 16200000"/>
            <a:gd name="adj2" fmla="val 0"/>
          </a:avLst>
        </a:prstGeom>
        <a:gradFill rotWithShape="1">
          <a:gsLst>
            <a:gs pos="0">
              <a:schemeClr val="accent5">
                <a:shade val="51000"/>
                <a:satMod val="130000"/>
              </a:schemeClr>
            </a:gs>
            <a:gs pos="80000">
              <a:schemeClr val="accent5">
                <a:shade val="93000"/>
                <a:satMod val="130000"/>
              </a:schemeClr>
            </a:gs>
            <a:gs pos="100000">
              <a:schemeClr val="accent5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5"/>
        </a:lnRef>
        <a:fillRef idx="3">
          <a:schemeClr val="accent5"/>
        </a:fillRef>
        <a:effectRef idx="3">
          <a:schemeClr val="accent5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600" b="1" kern="1200" dirty="0" smtClean="0"/>
            <a:t>Экономика, построенная на знаниях, инновациях и креативности</a:t>
          </a:r>
        </a:p>
      </dsp:txBody>
      <dsp:txXfrm>
        <a:off x="3022893" y="1271003"/>
        <a:ext cx="1664962" cy="1235294"/>
      </dsp:txXfrm>
    </dsp:sp>
    <dsp:sp modelId="{891C02E2-99C8-43BB-8C88-E6AE65915F30}">
      <dsp:nvSpPr>
        <dsp:cNvPr id="0" name=""/>
        <dsp:cNvSpPr/>
      </dsp:nvSpPr>
      <dsp:spPr>
        <a:xfrm>
          <a:off x="628033" y="487396"/>
          <a:ext cx="4511510" cy="4511510"/>
        </a:xfrm>
        <a:prstGeom prst="pie">
          <a:avLst>
            <a:gd name="adj1" fmla="val 0"/>
            <a:gd name="adj2" fmla="val 5400000"/>
          </a:avLst>
        </a:prstGeom>
        <a:gradFill rotWithShape="1">
          <a:gsLst>
            <a:gs pos="0">
              <a:schemeClr val="accent5">
                <a:shade val="51000"/>
                <a:satMod val="130000"/>
              </a:schemeClr>
            </a:gs>
            <a:gs pos="80000">
              <a:schemeClr val="accent5">
                <a:shade val="93000"/>
                <a:satMod val="130000"/>
              </a:schemeClr>
            </a:gs>
            <a:gs pos="100000">
              <a:schemeClr val="accent5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5"/>
        </a:lnRef>
        <a:fillRef idx="3">
          <a:schemeClr val="accent5"/>
        </a:fillRef>
        <a:effectRef idx="3">
          <a:schemeClr val="accent5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600" b="1" kern="1200" dirty="0" smtClean="0"/>
            <a:t>Высокая экологическая культура</a:t>
          </a:r>
        </a:p>
      </dsp:txBody>
      <dsp:txXfrm>
        <a:off x="3022893" y="2828548"/>
        <a:ext cx="1664962" cy="1235294"/>
      </dsp:txXfrm>
    </dsp:sp>
    <dsp:sp modelId="{24144054-45D4-4FB0-A6C0-1450421D48AE}">
      <dsp:nvSpPr>
        <dsp:cNvPr id="0" name=""/>
        <dsp:cNvSpPr/>
      </dsp:nvSpPr>
      <dsp:spPr>
        <a:xfrm>
          <a:off x="476575" y="487396"/>
          <a:ext cx="4511510" cy="4511510"/>
        </a:xfrm>
        <a:prstGeom prst="pie">
          <a:avLst>
            <a:gd name="adj1" fmla="val 5400000"/>
            <a:gd name="adj2" fmla="val 10800000"/>
          </a:avLst>
        </a:prstGeom>
        <a:gradFill rotWithShape="1">
          <a:gsLst>
            <a:gs pos="0">
              <a:schemeClr val="accent5">
                <a:shade val="51000"/>
                <a:satMod val="130000"/>
              </a:schemeClr>
            </a:gs>
            <a:gs pos="80000">
              <a:schemeClr val="accent5">
                <a:shade val="93000"/>
                <a:satMod val="130000"/>
              </a:schemeClr>
            </a:gs>
            <a:gs pos="100000">
              <a:schemeClr val="accent5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5"/>
        </a:lnRef>
        <a:fillRef idx="3">
          <a:schemeClr val="accent5"/>
        </a:fillRef>
        <a:effectRef idx="3">
          <a:schemeClr val="accent5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600" b="1" kern="1200" dirty="0" smtClean="0"/>
            <a:t>Развитие человеческого капитала</a:t>
          </a:r>
        </a:p>
      </dsp:txBody>
      <dsp:txXfrm>
        <a:off x="928263" y="2828548"/>
        <a:ext cx="1664962" cy="1235294"/>
      </dsp:txXfrm>
    </dsp:sp>
    <dsp:sp modelId="{A5ED7C98-8C6E-4C5E-B5A9-E6EA7BEAD5DF}">
      <dsp:nvSpPr>
        <dsp:cNvPr id="0" name=""/>
        <dsp:cNvSpPr/>
      </dsp:nvSpPr>
      <dsp:spPr>
        <a:xfrm>
          <a:off x="476575" y="335938"/>
          <a:ext cx="4511510" cy="4511510"/>
        </a:xfrm>
        <a:prstGeom prst="pie">
          <a:avLst>
            <a:gd name="adj1" fmla="val 10800000"/>
            <a:gd name="adj2" fmla="val 16200000"/>
          </a:avLst>
        </a:prstGeom>
        <a:gradFill rotWithShape="1">
          <a:gsLst>
            <a:gs pos="0">
              <a:schemeClr val="accent5">
                <a:shade val="51000"/>
                <a:satMod val="130000"/>
              </a:schemeClr>
            </a:gs>
            <a:gs pos="80000">
              <a:schemeClr val="accent5">
                <a:shade val="93000"/>
                <a:satMod val="130000"/>
              </a:schemeClr>
            </a:gs>
            <a:gs pos="100000">
              <a:schemeClr val="accent5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5"/>
        </a:lnRef>
        <a:fillRef idx="3">
          <a:schemeClr val="accent5"/>
        </a:fillRef>
        <a:effectRef idx="3">
          <a:schemeClr val="accent5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600" b="1" kern="1200" dirty="0" smtClean="0"/>
            <a:t>Обеспечение высокого уровня благосостояния и  качества жизни населения</a:t>
          </a:r>
        </a:p>
      </dsp:txBody>
      <dsp:txXfrm>
        <a:off x="928263" y="1271003"/>
        <a:ext cx="1664962" cy="1235294"/>
      </dsp:txXfrm>
    </dsp:sp>
    <dsp:sp modelId="{7C636690-AB85-43F4-BA27-161C68F87559}">
      <dsp:nvSpPr>
        <dsp:cNvPr id="0" name=""/>
        <dsp:cNvSpPr/>
      </dsp:nvSpPr>
      <dsp:spPr>
        <a:xfrm>
          <a:off x="348749" y="56654"/>
          <a:ext cx="5070078" cy="5070078"/>
        </a:xfrm>
        <a:prstGeom prst="circularArrow">
          <a:avLst>
            <a:gd name="adj1" fmla="val 5085"/>
            <a:gd name="adj2" fmla="val 327528"/>
            <a:gd name="adj3" fmla="val 21272472"/>
            <a:gd name="adj4" fmla="val 16200000"/>
            <a:gd name="adj5" fmla="val 5932"/>
          </a:avLst>
        </a:prstGeom>
        <a:gradFill rotWithShape="1">
          <a:gsLst>
            <a:gs pos="0">
              <a:schemeClr val="accent2">
                <a:shade val="51000"/>
                <a:satMod val="130000"/>
              </a:schemeClr>
            </a:gs>
            <a:gs pos="80000">
              <a:schemeClr val="accent2">
                <a:shade val="93000"/>
                <a:satMod val="130000"/>
              </a:schemeClr>
            </a:gs>
            <a:gs pos="100000">
              <a:schemeClr val="accent2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dsp:style>
    </dsp:sp>
    <dsp:sp modelId="{E80C53FC-F675-4130-B30C-5951CD20C99E}">
      <dsp:nvSpPr>
        <dsp:cNvPr id="0" name=""/>
        <dsp:cNvSpPr/>
      </dsp:nvSpPr>
      <dsp:spPr>
        <a:xfrm>
          <a:off x="348749" y="208112"/>
          <a:ext cx="5070078" cy="5070078"/>
        </a:xfrm>
        <a:prstGeom prst="circularArrow">
          <a:avLst>
            <a:gd name="adj1" fmla="val 5085"/>
            <a:gd name="adj2" fmla="val 327528"/>
            <a:gd name="adj3" fmla="val 5072472"/>
            <a:gd name="adj4" fmla="val 0"/>
            <a:gd name="adj5" fmla="val 5932"/>
          </a:avLst>
        </a:prstGeom>
        <a:gradFill rotWithShape="1">
          <a:gsLst>
            <a:gs pos="0">
              <a:schemeClr val="accent4">
                <a:shade val="51000"/>
                <a:satMod val="130000"/>
              </a:schemeClr>
            </a:gs>
            <a:gs pos="80000">
              <a:schemeClr val="accent4">
                <a:shade val="93000"/>
                <a:satMod val="130000"/>
              </a:schemeClr>
            </a:gs>
            <a:gs pos="100000">
              <a:schemeClr val="accent4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4"/>
        </a:lnRef>
        <a:fillRef idx="3">
          <a:schemeClr val="accent4"/>
        </a:fillRef>
        <a:effectRef idx="3">
          <a:schemeClr val="accent4"/>
        </a:effectRef>
        <a:fontRef idx="minor">
          <a:schemeClr val="lt1"/>
        </a:fontRef>
      </dsp:style>
    </dsp:sp>
    <dsp:sp modelId="{DA834727-BE81-4B8F-ABCA-87FA6E41496D}">
      <dsp:nvSpPr>
        <dsp:cNvPr id="0" name=""/>
        <dsp:cNvSpPr/>
      </dsp:nvSpPr>
      <dsp:spPr>
        <a:xfrm>
          <a:off x="197291" y="208112"/>
          <a:ext cx="5070078" cy="5070078"/>
        </a:xfrm>
        <a:prstGeom prst="circularArrow">
          <a:avLst>
            <a:gd name="adj1" fmla="val 5085"/>
            <a:gd name="adj2" fmla="val 327528"/>
            <a:gd name="adj3" fmla="val 10472472"/>
            <a:gd name="adj4" fmla="val 5400000"/>
            <a:gd name="adj5" fmla="val 5932"/>
          </a:avLst>
        </a:prstGeom>
        <a:gradFill rotWithShape="1">
          <a:gsLst>
            <a:gs pos="0">
              <a:schemeClr val="accent3">
                <a:shade val="51000"/>
                <a:satMod val="130000"/>
              </a:schemeClr>
            </a:gs>
            <a:gs pos="80000">
              <a:schemeClr val="accent3">
                <a:shade val="93000"/>
                <a:satMod val="130000"/>
              </a:schemeClr>
            </a:gs>
            <a:gs pos="100000">
              <a:schemeClr val="accent3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3"/>
        </a:lnRef>
        <a:fillRef idx="3">
          <a:schemeClr val="accent3"/>
        </a:fillRef>
        <a:effectRef idx="3">
          <a:schemeClr val="accent3"/>
        </a:effectRef>
        <a:fontRef idx="minor">
          <a:schemeClr val="lt1"/>
        </a:fontRef>
      </dsp:style>
    </dsp:sp>
    <dsp:sp modelId="{30270E52-C0FF-4847-9322-BBFCDA91D381}">
      <dsp:nvSpPr>
        <dsp:cNvPr id="0" name=""/>
        <dsp:cNvSpPr/>
      </dsp:nvSpPr>
      <dsp:spPr>
        <a:xfrm>
          <a:off x="197291" y="56654"/>
          <a:ext cx="5070078" cy="5070078"/>
        </a:xfrm>
        <a:prstGeom prst="circularArrow">
          <a:avLst>
            <a:gd name="adj1" fmla="val 5085"/>
            <a:gd name="adj2" fmla="val 327528"/>
            <a:gd name="adj3" fmla="val 15872472"/>
            <a:gd name="adj4" fmla="val 10800000"/>
            <a:gd name="adj5" fmla="val 5932"/>
          </a:avLst>
        </a:prstGeom>
        <a:gradFill rotWithShape="1">
          <a:gsLst>
            <a:gs pos="0">
              <a:schemeClr val="accent1">
                <a:shade val="51000"/>
                <a:satMod val="130000"/>
              </a:schemeClr>
            </a:gs>
            <a:gs pos="80000">
              <a:schemeClr val="accent1">
                <a:shade val="93000"/>
                <a:satMod val="130000"/>
              </a:schemeClr>
            </a:gs>
            <a:gs pos="100000">
              <a:schemeClr val="accent1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6AA24F0-0545-40FE-B7CF-9F1CA7C69B41}">
      <dsp:nvSpPr>
        <dsp:cNvPr id="0" name=""/>
        <dsp:cNvSpPr/>
      </dsp:nvSpPr>
      <dsp:spPr>
        <a:xfrm>
          <a:off x="3118996" y="2914743"/>
          <a:ext cx="176025" cy="17602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F012C76-A1F5-47C5-B865-ECE7D2FCEC08}">
      <dsp:nvSpPr>
        <dsp:cNvPr id="0" name=""/>
        <dsp:cNvSpPr/>
      </dsp:nvSpPr>
      <dsp:spPr>
        <a:xfrm>
          <a:off x="2964797" y="3161854"/>
          <a:ext cx="176025" cy="17602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096602B-6D98-48AB-8C8B-4E2CAD96FC64}">
      <dsp:nvSpPr>
        <dsp:cNvPr id="0" name=""/>
        <dsp:cNvSpPr/>
      </dsp:nvSpPr>
      <dsp:spPr>
        <a:xfrm>
          <a:off x="2781026" y="3375799"/>
          <a:ext cx="176025" cy="17602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74D96D7-6B43-4798-9F75-8F84E7543052}">
      <dsp:nvSpPr>
        <dsp:cNvPr id="0" name=""/>
        <dsp:cNvSpPr/>
      </dsp:nvSpPr>
      <dsp:spPr>
        <a:xfrm>
          <a:off x="3000707" y="427751"/>
          <a:ext cx="176025" cy="17602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618B7B1-4DCA-42C9-9AE2-A2492DE8923E}">
      <dsp:nvSpPr>
        <dsp:cNvPr id="0" name=""/>
        <dsp:cNvSpPr/>
      </dsp:nvSpPr>
      <dsp:spPr>
        <a:xfrm>
          <a:off x="3235877" y="287613"/>
          <a:ext cx="176025" cy="17602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2C19582-7B0D-4228-A9DB-A79DE1876783}">
      <dsp:nvSpPr>
        <dsp:cNvPr id="0" name=""/>
        <dsp:cNvSpPr/>
      </dsp:nvSpPr>
      <dsp:spPr>
        <a:xfrm>
          <a:off x="3470343" y="147474"/>
          <a:ext cx="176025" cy="17602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CE4D70A-F634-4D58-8C59-E6982539815D}">
      <dsp:nvSpPr>
        <dsp:cNvPr id="0" name=""/>
        <dsp:cNvSpPr/>
      </dsp:nvSpPr>
      <dsp:spPr>
        <a:xfrm>
          <a:off x="3704809" y="287613"/>
          <a:ext cx="176025" cy="17602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EEE552E-AF6C-4605-AB0B-7699F190AFDF}">
      <dsp:nvSpPr>
        <dsp:cNvPr id="0" name=""/>
        <dsp:cNvSpPr/>
      </dsp:nvSpPr>
      <dsp:spPr>
        <a:xfrm>
          <a:off x="3939980" y="427751"/>
          <a:ext cx="176025" cy="17602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1F3EF83-D87B-4BAB-B79A-0516426710B2}">
      <dsp:nvSpPr>
        <dsp:cNvPr id="0" name=""/>
        <dsp:cNvSpPr/>
      </dsp:nvSpPr>
      <dsp:spPr>
        <a:xfrm>
          <a:off x="3470343" y="443166"/>
          <a:ext cx="176025" cy="17602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F8E95E6-1545-49A9-A556-F9E783AC553D}">
      <dsp:nvSpPr>
        <dsp:cNvPr id="0" name=""/>
        <dsp:cNvSpPr/>
      </dsp:nvSpPr>
      <dsp:spPr>
        <a:xfrm>
          <a:off x="3470343" y="738859"/>
          <a:ext cx="176025" cy="17602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9D418A3-F9BF-41B6-ACB9-0F5C39DB3380}">
      <dsp:nvSpPr>
        <dsp:cNvPr id="0" name=""/>
        <dsp:cNvSpPr/>
      </dsp:nvSpPr>
      <dsp:spPr>
        <a:xfrm>
          <a:off x="2038198" y="4018761"/>
          <a:ext cx="3796522" cy="1018340"/>
        </a:xfrm>
        <a:prstGeom prst="roundRect">
          <a:avLst/>
        </a:prstGeom>
        <a:gradFill rotWithShape="0">
          <a:gsLst>
            <a:gs pos="0">
              <a:schemeClr val="accent5"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3597" tIns="83820" rIns="83820" bIns="8382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dirty="0" smtClean="0">
              <a:solidFill>
                <a:schemeClr val="bg1">
                  <a:lumMod val="95000"/>
                </a:schemeClr>
              </a:solidFill>
              <a:latin typeface="+mn-lt"/>
            </a:rPr>
            <a:t> 2. КАЧЕСТВО ЖИЗНИ</a:t>
          </a:r>
          <a:endParaRPr lang="ru-RU" sz="2200" b="1" kern="1200" dirty="0">
            <a:solidFill>
              <a:schemeClr val="bg1">
                <a:lumMod val="95000"/>
              </a:schemeClr>
            </a:solidFill>
            <a:latin typeface="+mn-lt"/>
          </a:endParaRPr>
        </a:p>
      </dsp:txBody>
      <dsp:txXfrm>
        <a:off x="2087909" y="4068472"/>
        <a:ext cx="3697100" cy="918918"/>
      </dsp:txXfrm>
    </dsp:sp>
    <dsp:sp modelId="{FAC5CBEE-0A1A-4963-8CC4-9B2E03D5DC9E}">
      <dsp:nvSpPr>
        <dsp:cNvPr id="0" name=""/>
        <dsp:cNvSpPr/>
      </dsp:nvSpPr>
      <dsp:spPr>
        <a:xfrm>
          <a:off x="985564" y="3020974"/>
          <a:ext cx="1760257" cy="1760140"/>
        </a:xfrm>
        <a:prstGeom prst="ellipse">
          <a:avLst/>
        </a:prstGeom>
        <a:blipFill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43B604F-FA56-47C9-8D6E-20635FA7D30D}">
      <dsp:nvSpPr>
        <dsp:cNvPr id="0" name=""/>
        <dsp:cNvSpPr/>
      </dsp:nvSpPr>
      <dsp:spPr>
        <a:xfrm>
          <a:off x="3642848" y="2026925"/>
          <a:ext cx="3796522" cy="1018340"/>
        </a:xfrm>
        <a:prstGeom prst="roundRect">
          <a:avLst/>
        </a:prstGeom>
        <a:gradFill rotWithShape="0">
          <a:gsLst>
            <a:gs pos="0">
              <a:schemeClr val="accent5"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3597" tIns="83820" rIns="83820" bIns="8382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baseline="0" dirty="0" smtClean="0">
              <a:solidFill>
                <a:schemeClr val="bg1">
                  <a:lumMod val="95000"/>
                </a:schemeClr>
              </a:solidFill>
              <a:latin typeface="+mn-lt"/>
            </a:rPr>
            <a:t>1</a:t>
          </a:r>
          <a:r>
            <a:rPr lang="ru-RU" sz="2200" b="1" kern="1200" baseline="0" smtClean="0">
              <a:solidFill>
                <a:schemeClr val="bg1">
                  <a:lumMod val="95000"/>
                </a:schemeClr>
              </a:solidFill>
              <a:latin typeface="+mn-lt"/>
            </a:rPr>
            <a:t>. ИННОВАЦИОННАЯ ЭКОНОМИКА </a:t>
          </a:r>
          <a:endParaRPr lang="ru-RU" sz="2200" b="1" kern="1200" baseline="0" dirty="0">
            <a:solidFill>
              <a:schemeClr val="bg1">
                <a:lumMod val="95000"/>
              </a:schemeClr>
            </a:solidFill>
            <a:latin typeface="+mn-lt"/>
          </a:endParaRPr>
        </a:p>
      </dsp:txBody>
      <dsp:txXfrm>
        <a:off x="3692559" y="2076636"/>
        <a:ext cx="3697100" cy="918918"/>
      </dsp:txXfrm>
    </dsp:sp>
    <dsp:sp modelId="{84716D64-7648-4E2E-B6E4-A4935D685877}">
      <dsp:nvSpPr>
        <dsp:cNvPr id="0" name=""/>
        <dsp:cNvSpPr/>
      </dsp:nvSpPr>
      <dsp:spPr>
        <a:xfrm>
          <a:off x="2590215" y="1029138"/>
          <a:ext cx="1760257" cy="1760140"/>
        </a:xfrm>
        <a:prstGeom prst="ellipse">
          <a:avLst/>
        </a:prstGeom>
        <a:blipFill>
          <a:blip xmlns:r="http://schemas.openxmlformats.org/officeDocument/2006/relationships" r:embed="rId2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398CA64-A1F9-4A47-AFE8-656660703696}">
      <dsp:nvSpPr>
        <dsp:cNvPr id="0" name=""/>
        <dsp:cNvSpPr/>
      </dsp:nvSpPr>
      <dsp:spPr>
        <a:xfrm>
          <a:off x="2659155" y="37799"/>
          <a:ext cx="3296555" cy="1490979"/>
        </a:xfrm>
        <a:prstGeom prst="rect">
          <a:avLst/>
        </a:prstGeom>
        <a:gradFill rotWithShape="0">
          <a:gsLst>
            <a:gs pos="0">
              <a:schemeClr val="accent5"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baseline="0" dirty="0" smtClean="0">
              <a:solidFill>
                <a:schemeClr val="bg1"/>
              </a:solidFill>
              <a:latin typeface="+mn-lt"/>
            </a:rPr>
            <a:t>ИННОВАЦИОННЫЙ ТЭК </a:t>
          </a:r>
          <a:endParaRPr lang="ru-RU" sz="2200" b="1" kern="1200" baseline="0" dirty="0">
            <a:solidFill>
              <a:schemeClr val="bg1"/>
            </a:solidFill>
            <a:latin typeface="+mn-lt"/>
          </a:endParaRPr>
        </a:p>
      </dsp:txBody>
      <dsp:txXfrm>
        <a:off x="2659155" y="37799"/>
        <a:ext cx="3296555" cy="1490979"/>
      </dsp:txXfrm>
    </dsp:sp>
    <dsp:sp modelId="{32C55B3A-1A9D-4BB1-8BD4-04FF1BCF5978}">
      <dsp:nvSpPr>
        <dsp:cNvPr id="0" name=""/>
        <dsp:cNvSpPr/>
      </dsp:nvSpPr>
      <dsp:spPr>
        <a:xfrm>
          <a:off x="965055" y="1165"/>
          <a:ext cx="1616916" cy="1564246"/>
        </a:xfrm>
        <a:prstGeom prst="rect">
          <a:avLst/>
        </a:prstGeom>
        <a:blipFill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9CE8BE9-060E-425E-8343-8C3603EE0ED8}">
      <dsp:nvSpPr>
        <dsp:cNvPr id="0" name=""/>
        <dsp:cNvSpPr/>
      </dsp:nvSpPr>
      <dsp:spPr>
        <a:xfrm>
          <a:off x="937759" y="1811423"/>
          <a:ext cx="3296555" cy="1490979"/>
        </a:xfrm>
        <a:prstGeom prst="rect">
          <a:avLst/>
        </a:prstGeom>
        <a:gradFill rotWithShape="0">
          <a:gsLst>
            <a:gs pos="0">
              <a:schemeClr val="accent5"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dirty="0" smtClean="0">
              <a:solidFill>
                <a:schemeClr val="bg1"/>
              </a:solidFill>
              <a:latin typeface="+mn-lt"/>
            </a:rPr>
            <a:t>ДИВЕРСИФИЦИРУЮЩИЕ ОТРАСЛИ</a:t>
          </a:r>
          <a:endParaRPr lang="ru-RU" sz="2200" b="1" kern="1200" dirty="0">
            <a:solidFill>
              <a:schemeClr val="bg1"/>
            </a:solidFill>
            <a:latin typeface="+mn-lt"/>
          </a:endParaRPr>
        </a:p>
      </dsp:txBody>
      <dsp:txXfrm>
        <a:off x="937759" y="1811423"/>
        <a:ext cx="3296555" cy="1490979"/>
      </dsp:txXfrm>
    </dsp:sp>
    <dsp:sp modelId="{7C5B8AB3-98E8-453A-B8FD-9C89B1C9B608}">
      <dsp:nvSpPr>
        <dsp:cNvPr id="0" name=""/>
        <dsp:cNvSpPr/>
      </dsp:nvSpPr>
      <dsp:spPr>
        <a:xfrm>
          <a:off x="4256905" y="1823321"/>
          <a:ext cx="1726101" cy="1467183"/>
        </a:xfrm>
        <a:prstGeom prst="rect">
          <a:avLst/>
        </a:prstGeom>
        <a:blipFill>
          <a:blip xmlns:r="http://schemas.openxmlformats.org/officeDocument/2006/relationships" r:embed="rId2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E6A0C27-81FC-4755-A415-129487431B00}">
      <dsp:nvSpPr>
        <dsp:cNvPr id="0" name=""/>
        <dsp:cNvSpPr/>
      </dsp:nvSpPr>
      <dsp:spPr>
        <a:xfrm>
          <a:off x="2722338" y="3548414"/>
          <a:ext cx="3296555" cy="1490979"/>
        </a:xfrm>
        <a:prstGeom prst="rect">
          <a:avLst/>
        </a:prstGeom>
        <a:gradFill rotWithShape="0">
          <a:gsLst>
            <a:gs pos="0">
              <a:schemeClr val="accent5"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dirty="0" smtClean="0"/>
            <a:t>ЭКОНОМИКА ЗНАНИЙ</a:t>
          </a:r>
          <a:endParaRPr lang="ru-RU" sz="2200" b="1" kern="1200" dirty="0"/>
        </a:p>
      </dsp:txBody>
      <dsp:txXfrm>
        <a:off x="2722338" y="3548414"/>
        <a:ext cx="3296555" cy="1490979"/>
      </dsp:txXfrm>
    </dsp:sp>
    <dsp:sp modelId="{FD521714-E2BE-4F56-A7F4-42BF840F66D1}">
      <dsp:nvSpPr>
        <dsp:cNvPr id="0" name=""/>
        <dsp:cNvSpPr/>
      </dsp:nvSpPr>
      <dsp:spPr>
        <a:xfrm>
          <a:off x="901872" y="3548414"/>
          <a:ext cx="1869648" cy="1490979"/>
        </a:xfrm>
        <a:prstGeom prst="rect">
          <a:avLst/>
        </a:prstGeom>
        <a:blipFill>
          <a:blip xmlns:r="http://schemas.openxmlformats.org/officeDocument/2006/relationships" r:embed="rId3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4F08D1D-0704-4995-AC9E-EA9834A37F96}">
      <dsp:nvSpPr>
        <dsp:cNvPr id="0" name=""/>
        <dsp:cNvSpPr/>
      </dsp:nvSpPr>
      <dsp:spPr>
        <a:xfrm>
          <a:off x="0" y="72002"/>
          <a:ext cx="2638931" cy="3240370"/>
        </a:xfrm>
        <a:prstGeom prst="rightArrow">
          <a:avLst/>
        </a:prstGeom>
        <a:gradFill rotWithShape="0">
          <a:gsLst>
            <a:gs pos="0">
              <a:schemeClr val="accent5"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C02149C-939B-4A4C-8FF5-F51C40D5E0D4}">
      <dsp:nvSpPr>
        <dsp:cNvPr id="0" name=""/>
        <dsp:cNvSpPr/>
      </dsp:nvSpPr>
      <dsp:spPr>
        <a:xfrm>
          <a:off x="2516" y="1152129"/>
          <a:ext cx="2633899" cy="1080116"/>
        </a:xfrm>
        <a:prstGeom prst="roundRect">
          <a:avLst/>
        </a:prstGeom>
        <a:noFill/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ИННОВАЦИОННАЯ ЭКОНОМИКА</a:t>
          </a:r>
          <a:endParaRPr lang="ru-RU" sz="2000" b="1" kern="1200" dirty="0"/>
        </a:p>
      </dsp:txBody>
      <dsp:txXfrm>
        <a:off x="55243" y="1204856"/>
        <a:ext cx="2528445" cy="97466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bProcess3">
  <dgm:title val=""/>
  <dgm:desc val=""/>
  <dgm:catLst>
    <dgm:cat type="process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bkpt" val="endCnv"/>
        </dgm:alg>
      </dgm:if>
      <dgm:else name="Name3">
        <dgm:alg type="snake">
          <dgm:param type="grDir" val="tR"/>
          <dgm:param type="flowDir" val="row"/>
          <dgm:param type="contDir" val="same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23"/>
      <dgm:constr type="sp" refType="w" refFor="ch" refForName="sibTrans" op="equ"/>
      <dgm:constr type="userB" for="des" forName="connectorText" refType="sp"/>
      <dgm:constr type="primFontSz" for="ch" ptType="node" op="equ" val="65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 fact="0.6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choose name="Name4">
            <dgm:if name="Name5" axis="self" func="var" arg="dir" op="equ" val="norm">
              <dgm:alg type="conn">
                <dgm:param type="connRout" val="bend"/>
                <dgm:param type="dim" val="1D"/>
                <dgm:param type="begPts" val="midR bCtr"/>
                <dgm:param type="endPts" val="midL tCtr"/>
              </dgm:alg>
            </dgm:if>
            <dgm:else name="Name6">
              <dgm:alg type="conn">
                <dgm:param type="connRout" val="bend"/>
                <dgm:param type="dim" val="1D"/>
                <dgm:param type="begPts" val="midL bCtr"/>
                <dgm:param type="endPts" val="midR tCt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 val="-0.05"/>
            <dgm:constr type="endPad" val="0.9"/>
            <dgm:constr type="userA" for="ch" ref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userA"/>
              <dgm:constr type="userB"/>
              <dgm:constr type="w" refType="userA" fact="0.05"/>
              <dgm:constr type="h" refType="userB" fact="0.01"/>
              <dgm:constr type="lMarg" val="1"/>
              <dgm:constr type="rMarg" val="1"/>
              <dgm:constr type="tMarg"/>
              <dgm:constr type="bMarg"/>
            </dgm:constrLst>
            <dgm:ruleLst>
              <dgm:rule type="w" val="NaN" fact="0.6" max="NaN"/>
              <dgm:rule type="h" val="NaN" fact="0.6" max="NaN"/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B6D3AF-7EA1-4511-954B-6C651337A379}" type="datetimeFigureOut">
              <a:rPr lang="ru-RU" smtClean="0"/>
              <a:pPr/>
              <a:t>16.05.2018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1630AD-C9E4-404E-AF32-AB098119FE0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263783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ru-RU" dirty="0" smtClean="0"/>
              <a:t>По итогам первого квартала 2012 года </a:t>
            </a:r>
            <a:r>
              <a:rPr lang="ru-RU" baseline="0" dirty="0" smtClean="0"/>
              <a:t>среди субъектов Российской Федерации </a:t>
            </a:r>
            <a:r>
              <a:rPr lang="ru-RU" dirty="0" err="1" smtClean="0"/>
              <a:t>Югра</a:t>
            </a:r>
            <a:r>
              <a:rPr lang="ru-RU" dirty="0" smtClean="0"/>
              <a:t> сохранила </a:t>
            </a:r>
            <a:r>
              <a:rPr lang="ru-RU" baseline="0" dirty="0" smtClean="0"/>
              <a:t>в экономике с</a:t>
            </a:r>
            <a:r>
              <a:rPr lang="ru-RU" dirty="0" smtClean="0"/>
              <a:t>вои лидирующие позиции</a:t>
            </a:r>
            <a:r>
              <a:rPr lang="ru-RU" baseline="0" dirty="0" smtClean="0"/>
              <a:t>.</a:t>
            </a:r>
            <a:endParaRPr lang="ru-RU" dirty="0" smtClean="0"/>
          </a:p>
        </p:txBody>
      </p:sp>
      <p:sp>
        <p:nvSpPr>
          <p:cNvPr id="36868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BD73243-65C5-4A41-AF75-BB0A51F0D7F2}" type="slidenum">
              <a:rPr lang="ru-RU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ru-RU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z="10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508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6199A84-41D9-4D5A-8F29-028DCAB21CA5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К сожалению, исходника к карте найти не удалось. Насколько я понял, там лишний кластер - легкой промышленности. Я его убрал. Остальные направления развития округа соответствуют заявленным в Стратегии кластерам.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1630AD-C9E4-404E-AF32-AB098119FE0B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867874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1630AD-C9E4-404E-AF32-AB098119FE0B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1986219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1630AD-C9E4-404E-AF32-AB098119FE0B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9043223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z="10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508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6199A84-41D9-4D5A-8F29-028DCAB21CA5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14</a:t>
            </a:fld>
            <a:endParaRPr lang="ru-RU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z="10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508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6199A84-41D9-4D5A-8F29-028DCAB21CA5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15</a:t>
            </a:fld>
            <a:endParaRPr lang="ru-RU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325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dirty="0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1630AD-C9E4-404E-AF32-AB098119FE0B}" type="slidenum">
              <a:rPr lang="ru-RU" smtClean="0"/>
              <a:pPr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805911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81E4BB-41E5-4404-ADF2-F5150934217A}" type="datetime1">
              <a:rPr lang="ru-RU" smtClean="0"/>
              <a:pPr/>
              <a:t>16.05.2018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771BE-FD0F-468C-A6E0-9A565458CC5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937200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/>
    </mc:Choice>
    <mc:Fallback>
      <p:transition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73251-0391-4254-B911-0CE9368CEB18}" type="datetime1">
              <a:rPr lang="ru-RU" smtClean="0"/>
              <a:pPr/>
              <a:t>16.05.2018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771BE-FD0F-468C-A6E0-9A565458CC5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863251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/>
    </mc:Choice>
    <mc:Fallback>
      <p:transition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80F91-580B-4E40-8974-0AF3B0EC5EA8}" type="datetime1">
              <a:rPr lang="ru-RU" smtClean="0"/>
              <a:pPr/>
              <a:t>16.05.2018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771BE-FD0F-468C-A6E0-9A565458CC5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250856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/>
    </mc:Choice>
    <mc:Fallback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E2322B-4176-47FD-9B20-B58960A13E17}" type="datetime1">
              <a:rPr lang="ru-RU" smtClean="0"/>
              <a:pPr/>
              <a:t>16.05.2018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771BE-FD0F-468C-A6E0-9A565458CC5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141248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/>
    </mc:Choice>
    <mc:Fallback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8E0BFB-7A04-4041-8847-B4E23F8BA965}" type="datetime1">
              <a:rPr lang="ru-RU" smtClean="0"/>
              <a:pPr/>
              <a:t>16.05.2018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771BE-FD0F-468C-A6E0-9A565458CC5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198292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/>
    </mc:Choice>
    <mc:Fallback>
      <p:transition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B51E1-C84E-4BE2-985B-9BFF573E1C52}" type="datetime1">
              <a:rPr lang="ru-RU" smtClean="0"/>
              <a:pPr/>
              <a:t>16.05.2018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771BE-FD0F-468C-A6E0-9A565458CC5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752212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/>
    </mc:Choice>
    <mc:Fallback>
      <p:transition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7D812-4CEF-43E4-9DC8-7B52C90F8688}" type="datetime1">
              <a:rPr lang="ru-RU" smtClean="0"/>
              <a:pPr/>
              <a:t>16.05.2018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771BE-FD0F-468C-A6E0-9A565458CC5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635981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/>
    </mc:Choice>
    <mc:Fallback>
      <p:transition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AA7AB-F933-4CB4-8B45-03789377B57C}" type="datetime1">
              <a:rPr lang="ru-RU" smtClean="0"/>
              <a:pPr/>
              <a:t>16.05.2018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771BE-FD0F-468C-A6E0-9A565458CC5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348385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/>
    </mc:Choice>
    <mc:Fallback>
      <p:transition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A2FA4-6018-4F66-90BB-0CDC73194E5F}" type="datetime1">
              <a:rPr lang="ru-RU" smtClean="0"/>
              <a:pPr/>
              <a:t>16.05.2018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771BE-FD0F-468C-A6E0-9A565458CC5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107020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/>
    </mc:Choice>
    <mc:Fallback>
      <p:transition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9FA09-68D2-448E-81F4-3DEB33818DB7}" type="datetime1">
              <a:rPr lang="ru-RU" smtClean="0"/>
              <a:pPr/>
              <a:t>16.05.2018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771BE-FD0F-468C-A6E0-9A565458CC5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041322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/>
    </mc:Choice>
    <mc:Fallback>
      <p:transition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594418-C20F-4535-A29B-9EED4395967F}" type="datetime1">
              <a:rPr lang="ru-RU" smtClean="0"/>
              <a:pPr/>
              <a:t>16.05.2018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771BE-FD0F-468C-A6E0-9A565458CC5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678837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/>
    </mc:Choice>
    <mc:Fallback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90000"/>
            <a:lum/>
          </a:blip>
          <a:srcRect/>
          <a:stretch>
            <a:fillRect t="1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299D3-33F8-404A-B938-64F48B1AC06A}" type="datetime1">
              <a:rPr lang="ru-RU" smtClean="0"/>
              <a:pPr/>
              <a:t>16.05.2018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7771BE-FD0F-468C-A6E0-9A565458CC5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780466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xmlns="" Requires="p14">
      <p:transition p14:dur="10"/>
    </mc:Choice>
    <mc:Fallback>
      <p:transition/>
    </mc:Fallback>
  </mc:AlternateConten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/Relationships>
</file>

<file path=ppt/slides/_rels/slide1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0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7.xml"/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3" Type="http://schemas.microsoft.com/office/2007/relationships/diagramDrawing" Target="../diagrams/drawing9.xml"/><Relationship Id="rId3" Type="http://schemas.openxmlformats.org/officeDocument/2006/relationships/image" Target="../media/image3.png"/><Relationship Id="rId12" Type="http://schemas.microsoft.com/office/2007/relationships/diagramDrawing" Target="../diagrams/drawing8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4.xml"/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8.xml.rels><?xml version="1.0" encoding="UTF-8" standalone="yes"?>
<Relationships xmlns="http://schemas.openxmlformats.org/package/2006/relationships"><Relationship Id="rId7" Type="http://schemas.microsoft.com/office/2007/relationships/diagramDrawing" Target="../diagrams/drawing6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7" Type="http://schemas.microsoft.com/office/2007/relationships/diagramDrawing" Target="../diagrams/drawing11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9" Type="http://schemas.microsoft.com/office/2007/relationships/diagramDrawing" Target="../diagrams/drawing1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microsoft.com/office/2007/relationships/diagramDrawing" Target="../diagrams/drawing2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7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2.xml"/><Relationship Id="rId3" Type="http://schemas.openxmlformats.org/officeDocument/2006/relationships/diagramData" Target="../diagrams/data2.xml"/><Relationship Id="rId7" Type="http://schemas.openxmlformats.org/officeDocument/2006/relationships/image" Target="../media/image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6.xml"/><Relationship Id="rId3" Type="http://schemas.openxmlformats.org/officeDocument/2006/relationships/image" Target="../media/image4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3" Type="http://schemas.microsoft.com/office/2007/relationships/diagramDrawing" Target="../diagrams/drawing15.xml"/><Relationship Id="rId3" Type="http://schemas.openxmlformats.org/officeDocument/2006/relationships/image" Target="../media/image3.png"/><Relationship Id="rId12" Type="http://schemas.microsoft.com/office/2007/relationships/diagramDrawing" Target="../diagrams/drawing14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3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816441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956315"/>
            <a:ext cx="8209259" cy="55876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57290" y="571480"/>
            <a:ext cx="7500990" cy="1571636"/>
          </a:xfrm>
        </p:spPr>
        <p:txBody>
          <a:bodyPr anchor="ctr">
            <a:noAutofit/>
          </a:bodyPr>
          <a:lstStyle/>
          <a:p>
            <a:pPr algn="r">
              <a:spcBef>
                <a:spcPts val="0"/>
              </a:spcBef>
            </a:pPr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Стратегия </a:t>
            </a:r>
          </a:p>
          <a:p>
            <a:pPr algn="r">
              <a:spcBef>
                <a:spcPts val="0"/>
              </a:spcBef>
            </a:pPr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социально-экономического развития города Покачи до 2030 года</a:t>
            </a:r>
          </a:p>
        </p:txBody>
      </p:sp>
      <p:pic>
        <p:nvPicPr>
          <p:cNvPr id="38914" name="Picture 2" descr="http://admpokachi.ru/images/header_logo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0"/>
            <a:ext cx="666750" cy="100010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9007382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0" y="785794"/>
            <a:ext cx="9144000" cy="27084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4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r>
              <a:rPr lang="ru-RU" sz="2600" b="1" dirty="0" smtClean="0">
                <a:solidFill>
                  <a:schemeClr val="bg1"/>
                </a:solidFill>
                <a:ea typeface="Tahoma" pitchFamily="34" charset="0"/>
                <a:cs typeface="Tahoma" pitchFamily="34" charset="0"/>
              </a:rPr>
              <a:t>Естественный</a:t>
            </a:r>
            <a:r>
              <a:rPr lang="ru-RU" sz="2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</a:rPr>
              <a:t> </a:t>
            </a:r>
            <a:r>
              <a:rPr lang="ru-RU" sz="2600" b="1" dirty="0" smtClean="0">
                <a:solidFill>
                  <a:schemeClr val="bg1"/>
                </a:solidFill>
                <a:ea typeface="Tahoma" pitchFamily="34" charset="0"/>
                <a:cs typeface="Tahoma" pitchFamily="34" charset="0"/>
              </a:rPr>
              <a:t>прирост</a:t>
            </a:r>
            <a:r>
              <a:rPr lang="ru-RU" sz="2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</a:rPr>
              <a:t> </a:t>
            </a:r>
            <a:r>
              <a:rPr lang="ru-RU" sz="2600" b="1" dirty="0" smtClean="0">
                <a:solidFill>
                  <a:schemeClr val="bg1"/>
                </a:solidFill>
                <a:ea typeface="Tahoma" pitchFamily="34" charset="0"/>
                <a:cs typeface="Tahoma" pitchFamily="34" charset="0"/>
              </a:rPr>
              <a:t>населения</a:t>
            </a:r>
          </a:p>
          <a:p>
            <a:pPr algn="ctr"/>
            <a:endParaRPr lang="ru-RU" sz="24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ru-RU" sz="24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ru-RU" sz="24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endParaRPr lang="ru-RU" sz="2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endParaRPr lang="ru-RU" sz="2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1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07200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ea typeface="Tahoma" pitchFamily="34" charset="0"/>
                <a:cs typeface="Times New Roman" pitchFamily="18" charset="0"/>
              </a:rPr>
              <a:t>Покачи сегодня</a:t>
            </a:r>
            <a:endParaRPr lang="ru-RU" sz="2800" b="1" dirty="0">
              <a:solidFill>
                <a:srgbClr val="0070C0"/>
              </a:solidFill>
              <a:latin typeface="Times New Roman" pitchFamily="18" charset="0"/>
              <a:ea typeface="Tahoma" pitchFamily="34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771BE-FD0F-468C-A6E0-9A565458CC5B}" type="slidenum">
              <a:rPr lang="ru-RU" smtClean="0"/>
              <a:pPr/>
              <a:t>10</a:t>
            </a:fld>
            <a:endParaRPr lang="ru-RU"/>
          </a:p>
        </p:txBody>
      </p:sp>
      <p:pic>
        <p:nvPicPr>
          <p:cNvPr id="29" name="Picture 2" descr="http://admpokachi.ru/images/header_logo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0"/>
            <a:ext cx="666750" cy="1000108"/>
          </a:xfrm>
          <a:prstGeom prst="rect">
            <a:avLst/>
          </a:prstGeom>
          <a:noFill/>
        </p:spPr>
      </p:pic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85852" y="3071810"/>
            <a:ext cx="6778618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5843" name="Rectangle 3"/>
          <p:cNvSpPr>
            <a:spLocks noChangeArrowheads="1"/>
          </p:cNvSpPr>
          <p:nvPr/>
        </p:nvSpPr>
        <p:spPr bwMode="auto">
          <a:xfrm>
            <a:off x="0" y="1571612"/>
            <a:ext cx="8786842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Естественный прирост за 2017 год составил 155 человек, отмечается тенденция к снижению  (79 % к 2008 году) 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Следует отметить, что в целом общий коэффициент смертности в городе в 1,9 раза ниже среднеокружного и в 3,7 раз ниже среднероссийского показателя. 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952110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 advClick="0" advTm="5000"/>
    </mc:Choice>
    <mc:Fallback>
      <p:transition advClick="0" advTm="5000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0"/>
            <a:ext cx="8532440" cy="907200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ea typeface="Tahoma" pitchFamily="34" charset="0"/>
                <a:cs typeface="Times New Roman" pitchFamily="18" charset="0"/>
              </a:rPr>
              <a:t>Покачи сегодня</a:t>
            </a:r>
            <a:endParaRPr lang="ru-RU" sz="2800" b="1" dirty="0">
              <a:solidFill>
                <a:srgbClr val="0070C0"/>
              </a:solidFill>
              <a:latin typeface="Times New Roman" pitchFamily="18" charset="0"/>
              <a:ea typeface="Tahoma" pitchFamily="34" charset="0"/>
              <a:cs typeface="Times New Roman" pitchFamily="18" charset="0"/>
            </a:endParaRP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771BE-FD0F-468C-A6E0-9A565458CC5B}" type="slidenum">
              <a:rPr lang="ru-RU" smtClean="0"/>
              <a:pPr/>
              <a:t>11</a:t>
            </a:fld>
            <a:endParaRPr lang="ru-RU"/>
          </a:p>
        </p:txBody>
      </p:sp>
      <p:pic>
        <p:nvPicPr>
          <p:cNvPr id="13" name="Picture 2" descr="http://admpokachi.ru/images/header_logo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0"/>
            <a:ext cx="666750" cy="1000108"/>
          </a:xfrm>
          <a:prstGeom prst="rect">
            <a:avLst/>
          </a:prstGeom>
          <a:noFill/>
        </p:spPr>
      </p:pic>
      <p:sp>
        <p:nvSpPr>
          <p:cNvPr id="14" name="Заголовок 1"/>
          <p:cNvSpPr txBox="1">
            <a:spLocks/>
          </p:cNvSpPr>
          <p:nvPr/>
        </p:nvSpPr>
        <p:spPr>
          <a:xfrm>
            <a:off x="357158" y="1071546"/>
            <a:ext cx="8532440" cy="907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Tahoma" pitchFamily="34" charset="0"/>
                <a:cs typeface="Tahoma" pitchFamily="34" charset="0"/>
              </a:rPr>
              <a:t>Миграционные</a:t>
            </a:r>
            <a:r>
              <a:rPr kumimoji="0" lang="ru-RU" sz="2600" b="1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Tahoma" pitchFamily="34" charset="0"/>
                <a:cs typeface="Tahoma" pitchFamily="34" charset="0"/>
              </a:rPr>
              <a:t> потоки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noProof="0" dirty="0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34817" name="Picture 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00166" y="2786058"/>
            <a:ext cx="5870575" cy="297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4818" name="Rectangle 2"/>
          <p:cNvSpPr>
            <a:spLocks noChangeArrowheads="1"/>
          </p:cNvSpPr>
          <p:nvPr/>
        </p:nvSpPr>
        <p:spPr bwMode="auto">
          <a:xfrm>
            <a:off x="0" y="1643050"/>
            <a:ext cx="885828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Миграционное движение в городе характеризуется интенсивностью миграционных потоков, как прибывших, так и выбывающих. </a:t>
            </a: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В 2017 год миграционная убыль составила 186 человек.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437032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9" name="Заголовок 1"/>
          <p:cNvSpPr>
            <a:spLocks noGrp="1"/>
          </p:cNvSpPr>
          <p:nvPr>
            <p:ph type="title"/>
          </p:nvPr>
        </p:nvSpPr>
        <p:spPr>
          <a:xfrm>
            <a:off x="611560" y="0"/>
            <a:ext cx="8532440" cy="907200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ea typeface="Tahoma" pitchFamily="34" charset="0"/>
                <a:cs typeface="Times New Roman" pitchFamily="18" charset="0"/>
              </a:rPr>
              <a:t>Покачи сегодня</a:t>
            </a:r>
            <a:endParaRPr lang="ru-RU" sz="2800" b="1" dirty="0">
              <a:solidFill>
                <a:srgbClr val="0070C0"/>
              </a:solidFill>
              <a:latin typeface="Times New Roman" pitchFamily="18" charset="0"/>
              <a:ea typeface="Tahoma" pitchFamily="34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771BE-FD0F-468C-A6E0-9A565458CC5B}" type="slidenum">
              <a:rPr lang="ru-RU" smtClean="0"/>
              <a:pPr/>
              <a:t>12</a:t>
            </a:fld>
            <a:endParaRPr lang="ru-RU"/>
          </a:p>
        </p:txBody>
      </p:sp>
      <p:pic>
        <p:nvPicPr>
          <p:cNvPr id="8" name="Picture 2" descr="http://admpokachi.ru/images/header_logo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0"/>
            <a:ext cx="666750" cy="1000108"/>
          </a:xfrm>
          <a:prstGeom prst="rect">
            <a:avLst/>
          </a:prstGeom>
          <a:noFill/>
        </p:spPr>
      </p:pic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142844" y="1357298"/>
            <a:ext cx="857256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Одной из важнейших составляющих потенциала любой экономической системы являются трудовые ресурсы. </a:t>
            </a: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Численность экономически активного населения за 2017 год составила 9300 человек или 52% от среднегодовой численности населения города. 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ea typeface="Times New Roman" pitchFamily="18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ea typeface="Times New Roman" pitchFamily="18" charset="0"/>
                <a:cs typeface="Arial" pitchFamily="34" charset="0"/>
              </a:rPr>
              <a:t>Преобладающая часть занятого населения города сосредоточена на крупных и средних предприятиях</a:t>
            </a: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ea typeface="Times New Roman" pitchFamily="18" charset="0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cs typeface="Arial" pitchFamily="34" charset="0"/>
              </a:rPr>
              <a:t> </a:t>
            </a:r>
          </a:p>
        </p:txBody>
      </p:sp>
      <p:graphicFrame>
        <p:nvGraphicFramePr>
          <p:cNvPr id="11" name="Диаграмма 10"/>
          <p:cNvGraphicFramePr/>
          <p:nvPr/>
        </p:nvGraphicFramePr>
        <p:xfrm>
          <a:off x="714348" y="3071810"/>
          <a:ext cx="7643866" cy="42862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10818427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-19654" y="1052736"/>
            <a:ext cx="8663620" cy="6617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700" b="1" dirty="0" smtClean="0">
                <a:solidFill>
                  <a:schemeClr val="bg1"/>
                </a:solidFill>
              </a:rPr>
              <a:t>Виды производств в городе:</a:t>
            </a: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52400" y="152400"/>
            <a:ext cx="9144000" cy="98072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200" b="1" smtClean="0">
                <a:latin typeface="Tahoma" pitchFamily="34" charset="0"/>
                <a:ea typeface="Tahoma" pitchFamily="34" charset="0"/>
                <a:cs typeface="Tahoma" pitchFamily="34" charset="0"/>
              </a:rPr>
              <a:t/>
            </a:r>
            <a:br>
              <a:rPr lang="ru-RU" sz="3200" b="1" smtClean="0"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ru-RU" sz="3200" smtClean="0">
                <a:latin typeface="Tahoma" pitchFamily="34" charset="0"/>
                <a:ea typeface="Tahoma" pitchFamily="34" charset="0"/>
                <a:cs typeface="Tahoma" pitchFamily="34" charset="0"/>
              </a:rPr>
              <a:t/>
            </a:r>
            <a:br>
              <a:rPr lang="ru-RU" sz="3200" smtClean="0">
                <a:latin typeface="Tahoma" pitchFamily="34" charset="0"/>
                <a:ea typeface="Tahoma" pitchFamily="34" charset="0"/>
                <a:cs typeface="Tahoma" pitchFamily="34" charset="0"/>
              </a:rPr>
            </a:br>
            <a:endParaRPr lang="ru-RU" sz="32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827584" y="0"/>
            <a:ext cx="8316416" cy="907200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Покачи сегодня</a:t>
            </a:r>
            <a:endParaRPr lang="ru-RU" sz="2800" dirty="0">
              <a:solidFill>
                <a:srgbClr val="0070C0"/>
              </a:solidFill>
              <a:latin typeface="Times New Roman" pitchFamily="18" charset="0"/>
              <a:ea typeface="Tahoma" pitchFamily="34" charset="0"/>
              <a:cs typeface="Times New Roman" pitchFamily="18" charset="0"/>
            </a:endParaRP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771BE-FD0F-468C-A6E0-9A565458CC5B}" type="slidenum">
              <a:rPr lang="ru-RU" smtClean="0"/>
              <a:pPr/>
              <a:t>13</a:t>
            </a:fld>
            <a:endParaRPr lang="ru-RU"/>
          </a:p>
        </p:txBody>
      </p:sp>
      <p:pic>
        <p:nvPicPr>
          <p:cNvPr id="9" name="Picture 2" descr="http://admpokachi.ru/images/header_logo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06" y="0"/>
            <a:ext cx="666750" cy="1000108"/>
          </a:xfrm>
          <a:prstGeom prst="rect">
            <a:avLst/>
          </a:prstGeom>
          <a:noFill/>
        </p:spPr>
      </p:pic>
      <p:sp>
        <p:nvSpPr>
          <p:cNvPr id="14" name="Прямоугольник 13"/>
          <p:cNvSpPr/>
          <p:nvPr/>
        </p:nvSpPr>
        <p:spPr>
          <a:xfrm>
            <a:off x="0" y="2500307"/>
            <a:ext cx="85725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142844" y="2857496"/>
            <a:ext cx="6357982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400" dirty="0" smtClean="0"/>
          </a:p>
          <a:p>
            <a:endParaRPr lang="ru-RU" dirty="0" smtClean="0"/>
          </a:p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142844" y="3286125"/>
            <a:ext cx="71438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357158" y="4071942"/>
            <a:ext cx="2375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214282" y="1857364"/>
            <a:ext cx="8572560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630238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ремонт и промысловое обслуживание установок электроцентробежных насосов;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630238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ремонт и обслуживание нефтепромыслового оборудования;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630238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ремонт и освоение, химическая обработка скважин;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630238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управление технологическим транспортом;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630238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производство сельскохозяйственной продукции, животноводство;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630238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заготовка и переработка дикоросов;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630238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производство корпусной мебели;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630238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монтаж конструкций ПВХ</a:t>
            </a:r>
            <a:r>
              <a:rPr lang="ru-RU" dirty="0" smtClean="0">
                <a:ea typeface="Calibri" pitchFamily="34" charset="0"/>
                <a:cs typeface="Times New Roman" pitchFamily="18" charset="0"/>
              </a:rPr>
              <a:t>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630238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ремонт и техническое обслуживание подъемно-транспортного оборудования;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630238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переработка древесины;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R="0" lvl="0" indent="8572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630238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ковка, прессование, объемная и листовая штамповка и профилирование листового      металла;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630238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полиграфическая деятельность;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630238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производство изделий народных художественных промыслов.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943369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оугольник 20"/>
          <p:cNvSpPr/>
          <p:nvPr/>
        </p:nvSpPr>
        <p:spPr>
          <a:xfrm>
            <a:off x="1071533" y="147365"/>
            <a:ext cx="7892955" cy="5715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i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" name="Заголовок 1"/>
          <p:cNvSpPr>
            <a:spLocks noGrp="1"/>
          </p:cNvSpPr>
          <p:nvPr>
            <p:ph type="title"/>
          </p:nvPr>
        </p:nvSpPr>
        <p:spPr>
          <a:xfrm>
            <a:off x="827584" y="285728"/>
            <a:ext cx="8316416" cy="714380"/>
          </a:xfrm>
        </p:spPr>
        <p:txBody>
          <a:bodyPr>
            <a:noAutofit/>
          </a:bodyPr>
          <a:lstStyle/>
          <a:p>
            <a:r>
              <a:rPr lang="en-US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SWOT</a:t>
            </a:r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-анализ конкурентоспособности экономики города Покачи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771BE-FD0F-468C-A6E0-9A565458CC5B}" type="slidenum">
              <a:rPr lang="ru-RU" smtClean="0"/>
              <a:pPr/>
              <a:t>14</a:t>
            </a:fld>
            <a:endParaRPr lang="ru-RU"/>
          </a:p>
        </p:txBody>
      </p:sp>
      <p:pic>
        <p:nvPicPr>
          <p:cNvPr id="7" name="Picture 2" descr="http://admpokachi.ru/images/header_logo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0"/>
            <a:ext cx="666750" cy="1000108"/>
          </a:xfrm>
          <a:prstGeom prst="rect">
            <a:avLst/>
          </a:prstGeom>
          <a:noFill/>
        </p:spPr>
      </p:pic>
      <p:graphicFrame>
        <p:nvGraphicFramePr>
          <p:cNvPr id="12" name="Таблица 11"/>
          <p:cNvGraphicFramePr>
            <a:graphicFrameLocks noGrp="1"/>
          </p:cNvGraphicFramePr>
          <p:nvPr/>
        </p:nvGraphicFramePr>
        <p:xfrm>
          <a:off x="285720" y="1000108"/>
          <a:ext cx="8715436" cy="6167628"/>
        </p:xfrm>
        <a:graphic>
          <a:graphicData uri="http://schemas.openxmlformats.org/drawingml/2006/table">
            <a:tbl>
              <a:tblPr/>
              <a:tblGrid>
                <a:gridCol w="4143404"/>
                <a:gridCol w="4572032"/>
              </a:tblGrid>
              <a:tr h="6905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500"/>
                        </a:spcBef>
                        <a:spcAft>
                          <a:spcPts val="1735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+mn-lt"/>
                          <a:ea typeface="Calibri"/>
                        </a:rPr>
                        <a:t>Сильные стороны</a:t>
                      </a:r>
                    </a:p>
                  </a:txBody>
                  <a:tcPr marL="36654" marR="366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500"/>
                        </a:spcBef>
                        <a:spcAft>
                          <a:spcPts val="1735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+mn-lt"/>
                          <a:ea typeface="Calibri"/>
                        </a:rPr>
                        <a:t>Слабые стороны</a:t>
                      </a:r>
                    </a:p>
                  </a:txBody>
                  <a:tcPr marL="36654" marR="366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22572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ts val="161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157480" algn="l"/>
                        </a:tabLst>
                      </a:pPr>
                      <a:r>
                        <a:rPr lang="ru-RU" sz="1200" dirty="0">
                          <a:latin typeface="+mn-lt"/>
                          <a:ea typeface="Calibri"/>
                        </a:rPr>
                        <a:t>благоприятная демографическая ситуация</a:t>
                      </a:r>
                    </a:p>
                    <a:p>
                      <a:pPr marL="342900" lvl="0" indent="-342900">
                        <a:lnSpc>
                          <a:spcPts val="161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157480" algn="l"/>
                        </a:tabLst>
                      </a:pPr>
                      <a:r>
                        <a:rPr lang="ru-RU" sz="1200" dirty="0">
                          <a:latin typeface="+mn-lt"/>
                          <a:ea typeface="Calibri"/>
                        </a:rPr>
                        <a:t>доступность дошкольного и школьного образования</a:t>
                      </a:r>
                    </a:p>
                    <a:p>
                      <a:pPr marL="342900" lvl="0" indent="-342900">
                        <a:lnSpc>
                          <a:spcPts val="161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157480" algn="l"/>
                          <a:tab pos="247650" algn="l"/>
                        </a:tabLst>
                      </a:pPr>
                      <a:r>
                        <a:rPr lang="ru-RU" sz="1200" dirty="0">
                          <a:latin typeface="+mn-lt"/>
                          <a:ea typeface="Calibri"/>
                        </a:rPr>
                        <a:t>шаговая доступность объектов развитой социальной инфраструктуры</a:t>
                      </a:r>
                    </a:p>
                    <a:p>
                      <a:pPr marL="342900" lvl="0" indent="-342900">
                        <a:lnSpc>
                          <a:spcPts val="161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157480" algn="l"/>
                          <a:tab pos="247650" algn="l"/>
                        </a:tabLst>
                      </a:pPr>
                      <a:r>
                        <a:rPr lang="ru-RU" sz="1200" dirty="0">
                          <a:latin typeface="+mn-lt"/>
                          <a:ea typeface="Calibri"/>
                        </a:rPr>
                        <a:t>безопасность на территории города для всех жителей города</a:t>
                      </a:r>
                    </a:p>
                    <a:p>
                      <a:pPr marL="342900" lvl="0" indent="-342900">
                        <a:lnSpc>
                          <a:spcPts val="161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157480" algn="l"/>
                          <a:tab pos="247650" algn="l"/>
                        </a:tabLst>
                      </a:pPr>
                      <a:r>
                        <a:rPr lang="ru-RU" sz="1200" dirty="0">
                          <a:latin typeface="+mn-lt"/>
                          <a:ea typeface="Calibri"/>
                        </a:rPr>
                        <a:t>сложившийся рынок информационных и телекоммуникационных услуг</a:t>
                      </a:r>
                    </a:p>
                    <a:p>
                      <a:pPr marL="342900" lvl="0" indent="-342900">
                        <a:lnSpc>
                          <a:spcPts val="161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157480" algn="l"/>
                          <a:tab pos="247650" algn="l"/>
                        </a:tabLst>
                      </a:pPr>
                      <a:r>
                        <a:rPr lang="ru-RU" sz="1200" dirty="0">
                          <a:latin typeface="+mn-lt"/>
                          <a:ea typeface="Calibri"/>
                        </a:rPr>
                        <a:t>активность населения</a:t>
                      </a:r>
                    </a:p>
                    <a:p>
                      <a:pPr marL="342900" lvl="0" indent="-342900">
                        <a:lnSpc>
                          <a:spcPts val="161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157480" algn="l"/>
                          <a:tab pos="247650" algn="l"/>
                        </a:tabLst>
                      </a:pPr>
                      <a:r>
                        <a:rPr lang="ru-RU" sz="1200" dirty="0">
                          <a:latin typeface="+mn-lt"/>
                          <a:ea typeface="Calibri"/>
                        </a:rPr>
                        <a:t>отсутствие </a:t>
                      </a:r>
                      <a:r>
                        <a:rPr lang="ru-RU" sz="1200" dirty="0" err="1">
                          <a:latin typeface="+mn-lt"/>
                          <a:ea typeface="Calibri"/>
                        </a:rPr>
                        <a:t>этнонациональных</a:t>
                      </a:r>
                      <a:r>
                        <a:rPr lang="ru-RU" sz="1200" dirty="0">
                          <a:latin typeface="+mn-lt"/>
                          <a:ea typeface="Calibri"/>
                        </a:rPr>
                        <a:t> конфликтов, межконфессиональное взаимодействие</a:t>
                      </a:r>
                    </a:p>
                    <a:p>
                      <a:pPr marL="342900" lvl="0" indent="-342900">
                        <a:lnSpc>
                          <a:spcPts val="161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157480" algn="l"/>
                          <a:tab pos="247650" algn="l"/>
                        </a:tabLst>
                      </a:pPr>
                      <a:r>
                        <a:rPr lang="ru-RU" sz="1200" dirty="0">
                          <a:latin typeface="+mn-lt"/>
                          <a:ea typeface="Calibri"/>
                        </a:rPr>
                        <a:t>эффективное партнерство власти и производственных предприятий города </a:t>
                      </a:r>
                      <a:r>
                        <a:rPr lang="ru-RU" sz="1200" dirty="0" smtClean="0">
                          <a:latin typeface="+mn-lt"/>
                          <a:ea typeface="Calibri"/>
                        </a:rPr>
                        <a:t>и всех действующих общественных организаций, </a:t>
                      </a:r>
                      <a:r>
                        <a:rPr lang="ru-RU" sz="1200" dirty="0" err="1" smtClean="0">
                          <a:latin typeface="+mn-lt"/>
                          <a:ea typeface="Calibri"/>
                        </a:rPr>
                        <a:t>конфессий</a:t>
                      </a:r>
                      <a:endParaRPr lang="ru-RU" sz="1200" dirty="0">
                        <a:latin typeface="+mn-lt"/>
                        <a:ea typeface="Calibri"/>
                      </a:endParaRPr>
                    </a:p>
                    <a:p>
                      <a:pPr marL="342900" lvl="0" indent="-342900">
                        <a:lnSpc>
                          <a:spcPts val="161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157480" algn="l"/>
                          <a:tab pos="247650" algn="l"/>
                        </a:tabLst>
                      </a:pPr>
                      <a:r>
                        <a:rPr lang="ru-RU" sz="1200" dirty="0" smtClean="0">
                          <a:latin typeface="+mn-lt"/>
                          <a:ea typeface="Calibri"/>
                        </a:rPr>
                        <a:t>благоприятная </a:t>
                      </a:r>
                      <a:r>
                        <a:rPr lang="ru-RU" sz="1200" dirty="0">
                          <a:latin typeface="+mn-lt"/>
                          <a:ea typeface="Calibri"/>
                        </a:rPr>
                        <a:t>экологическая обстановка</a:t>
                      </a:r>
                    </a:p>
                    <a:p>
                      <a:pPr marL="342900" lvl="0" indent="-342900">
                        <a:lnSpc>
                          <a:spcPts val="161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247650" algn="l"/>
                        </a:tabLst>
                      </a:pPr>
                      <a:r>
                        <a:rPr lang="ru-RU" sz="1200" dirty="0" err="1">
                          <a:latin typeface="+mn-lt"/>
                          <a:ea typeface="Calibri"/>
                        </a:rPr>
                        <a:t>равноудаленность</a:t>
                      </a:r>
                      <a:r>
                        <a:rPr lang="ru-RU" sz="1200" dirty="0">
                          <a:latin typeface="+mn-lt"/>
                          <a:ea typeface="Calibri"/>
                        </a:rPr>
                        <a:t> от крупных городов округа Сургут и Нижневартовск</a:t>
                      </a:r>
                    </a:p>
                    <a:p>
                      <a:pPr marL="342900" lvl="0" indent="-342900">
                        <a:lnSpc>
                          <a:spcPts val="161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247650" algn="l"/>
                        </a:tabLst>
                      </a:pPr>
                      <a:r>
                        <a:rPr lang="ru-RU" sz="1200" dirty="0">
                          <a:latin typeface="+mn-lt"/>
                          <a:ea typeface="Calibri"/>
                        </a:rPr>
                        <a:t>высокое качество питьевой водопроводной воды</a:t>
                      </a:r>
                    </a:p>
                    <a:p>
                      <a:pPr marL="342900" lvl="0" indent="-342900">
                        <a:lnSpc>
                          <a:spcPts val="161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247650" algn="l"/>
                        </a:tabLst>
                      </a:pPr>
                      <a:r>
                        <a:rPr lang="ru-RU" sz="1200" dirty="0">
                          <a:latin typeface="+mn-lt"/>
                          <a:ea typeface="Calibri"/>
                        </a:rPr>
                        <a:t>надежность и энергоемкость городских коммунальных систем</a:t>
                      </a:r>
                    </a:p>
                    <a:p>
                      <a:pPr marL="342900" lvl="0" indent="-342900">
                        <a:lnSpc>
                          <a:spcPts val="161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247650" algn="l"/>
                        </a:tabLst>
                      </a:pPr>
                      <a:r>
                        <a:rPr lang="ru-RU" sz="1200" dirty="0">
                          <a:latin typeface="+mn-lt"/>
                          <a:ea typeface="Calibri"/>
                        </a:rPr>
                        <a:t>взаимосвязь трудовых ресурсов с близлежащими городами Когалым и Лангепас (агломерационные признаки)</a:t>
                      </a:r>
                    </a:p>
                    <a:p>
                      <a:pPr marL="342900" lvl="0" indent="-342900">
                        <a:lnSpc>
                          <a:spcPts val="161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247650" algn="l"/>
                        </a:tabLst>
                      </a:pPr>
                      <a:r>
                        <a:rPr lang="ru-RU" sz="1200" dirty="0">
                          <a:latin typeface="+mn-lt"/>
                          <a:ea typeface="Calibri"/>
                        </a:rPr>
                        <a:t>молодой возрастной состав населения трудоспособного возраста</a:t>
                      </a:r>
                    </a:p>
                    <a:p>
                      <a:pPr marL="342900" lvl="0" indent="-342900">
                        <a:lnSpc>
                          <a:spcPts val="161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247650" algn="l"/>
                        </a:tabLst>
                      </a:pPr>
                      <a:r>
                        <a:rPr lang="ru-RU" sz="1200" dirty="0">
                          <a:latin typeface="+mn-lt"/>
                          <a:ea typeface="Calibri"/>
                        </a:rPr>
                        <a:t>качественная дорожная сеть дорог окружного значения между городами  Нижневартовск, Сургут, Лангепас</a:t>
                      </a:r>
                    </a:p>
                    <a:p>
                      <a:pPr algn="l">
                        <a:lnSpc>
                          <a:spcPct val="115000"/>
                        </a:lnSpc>
                        <a:spcBef>
                          <a:spcPts val="1500"/>
                        </a:spcBef>
                        <a:spcAft>
                          <a:spcPts val="1735"/>
                        </a:spcAft>
                      </a:pPr>
                      <a:r>
                        <a:rPr lang="ru-RU" sz="1200" b="1" dirty="0">
                          <a:latin typeface="+mn-lt"/>
                          <a:ea typeface="Calibri"/>
                        </a:rPr>
                        <a:t>  </a:t>
                      </a:r>
                    </a:p>
                  </a:txBody>
                  <a:tcPr marL="36654" marR="366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ts val="161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269240" algn="l"/>
                        </a:tabLst>
                      </a:pPr>
                      <a:r>
                        <a:rPr lang="ru-RU" sz="1200" dirty="0">
                          <a:latin typeface="+mn-lt"/>
                          <a:ea typeface="Calibri"/>
                        </a:rPr>
                        <a:t>незначительный удельный вес производств в сфере малого </a:t>
                      </a:r>
                      <a:r>
                        <a:rPr lang="ru-RU" sz="1200" dirty="0" smtClean="0">
                          <a:latin typeface="+mn-lt"/>
                          <a:ea typeface="Calibri"/>
                        </a:rPr>
                        <a:t>бизнеса;</a:t>
                      </a:r>
                      <a:endParaRPr lang="ru-RU" sz="1200" dirty="0">
                        <a:latin typeface="+mn-lt"/>
                        <a:ea typeface="Calibri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685800" algn="l"/>
                          <a:tab pos="228600" algn="l"/>
                          <a:tab pos="269240" algn="l"/>
                          <a:tab pos="296545" algn="l"/>
                          <a:tab pos="539750" algn="l"/>
                          <a:tab pos="1043940" algn="l"/>
                          <a:tab pos="1939290" algn="l"/>
                        </a:tabLs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удаленное положение относительно промышленных  центров </a:t>
                      </a:r>
                      <a:r>
                        <a:rPr lang="ru-RU" sz="120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России;</a:t>
                      </a:r>
                      <a:endParaRPr lang="ru-RU" sz="1200" dirty="0">
                        <a:solidFill>
                          <a:srgbClr val="000000"/>
                        </a:solidFill>
                        <a:latin typeface="+mn-lt"/>
                        <a:ea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685800" algn="l"/>
                          <a:tab pos="269240" algn="l"/>
                          <a:tab pos="296545" algn="l"/>
                          <a:tab pos="359410" algn="l"/>
                          <a:tab pos="539750" algn="l"/>
                          <a:tab pos="1043940" algn="l"/>
                          <a:tab pos="1939290" algn="l"/>
                        </a:tabLs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природно-климатические особенности: низкие зимние </a:t>
                      </a:r>
                      <a:r>
                        <a:rPr lang="ru-RU" sz="120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температуры, 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мало солнечных дней в году;    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685800" algn="l"/>
                          <a:tab pos="269240" algn="l"/>
                          <a:tab pos="359410" algn="l"/>
                          <a:tab pos="539750" algn="l"/>
                          <a:tab pos="1043940" algn="l"/>
                          <a:tab pos="1939290" algn="l"/>
                        </a:tabLst>
                      </a:pPr>
                      <a:r>
                        <a:rPr lang="ru-RU" sz="120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удаленность 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от основных рынков </a:t>
                      </a:r>
                      <a:r>
                        <a:rPr lang="ru-RU" sz="120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сбыта; </a:t>
                      </a:r>
                      <a:endParaRPr lang="ru-RU" sz="1200" dirty="0">
                        <a:solidFill>
                          <a:srgbClr val="000000"/>
                        </a:solidFill>
                        <a:latin typeface="+mn-lt"/>
                        <a:ea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685800" algn="l"/>
                          <a:tab pos="269240" algn="l"/>
                          <a:tab pos="359410" algn="l"/>
                          <a:tab pos="539750" algn="l"/>
                          <a:tab pos="1043940" algn="l"/>
                          <a:tab pos="1939290" algn="l"/>
                        </a:tabLst>
                      </a:pPr>
                      <a:r>
                        <a:rPr lang="ru-RU" sz="120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не 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развитая сфера междугородних </a:t>
                      </a:r>
                      <a:r>
                        <a:rPr lang="ru-RU" sz="120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перевозок;</a:t>
                      </a:r>
                      <a:endParaRPr lang="ru-RU" sz="1200" dirty="0">
                        <a:solidFill>
                          <a:srgbClr val="000000"/>
                        </a:solidFill>
                        <a:latin typeface="+mn-lt"/>
                        <a:ea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685800" algn="l"/>
                          <a:tab pos="228600" algn="l"/>
                          <a:tab pos="247650" algn="l"/>
                          <a:tab pos="269240" algn="l"/>
                          <a:tab pos="539750" algn="l"/>
                          <a:tab pos="1043940" algn="l"/>
                        </a:tabLs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зависимость уровня занятости от отрасли добычи полезных ископаемых;</a:t>
                      </a:r>
                    </a:p>
                    <a:p>
                      <a:pPr marL="342900" lvl="0" indent="-342900">
                        <a:lnSpc>
                          <a:spcPts val="161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269240" algn="l"/>
                          <a:tab pos="359410" algn="l"/>
                        </a:tabLst>
                      </a:pPr>
                      <a:r>
                        <a:rPr lang="ru-RU" sz="1200" dirty="0">
                          <a:latin typeface="+mn-lt"/>
                          <a:ea typeface="Calibri"/>
                        </a:rPr>
                        <a:t>высокая степень износа основных производственных фондов, приводящая к трудно преодолимому технологическому отставанию;</a:t>
                      </a:r>
                    </a:p>
                    <a:p>
                      <a:pPr marL="342900" lvl="0" indent="-342900">
                        <a:lnSpc>
                          <a:spcPts val="161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269240" algn="l"/>
                          <a:tab pos="359410" algn="l"/>
                        </a:tabLs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+mn-lt"/>
                          <a:ea typeface="Calibri"/>
                        </a:rPr>
                        <a:t>малая доля отраслей обрабатывающего производства в общем объеме производств </a:t>
                      </a:r>
                      <a:endParaRPr lang="ru-RU" sz="1200" dirty="0">
                        <a:latin typeface="+mn-lt"/>
                        <a:ea typeface="Calibri"/>
                      </a:endParaRPr>
                    </a:p>
                    <a:p>
                      <a:pPr marL="342900" lvl="0" indent="-342900">
                        <a:lnSpc>
                          <a:spcPts val="161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269240" algn="l"/>
                          <a:tab pos="359410" algn="l"/>
                        </a:tabLst>
                      </a:pPr>
                      <a:r>
                        <a:rPr lang="ru-RU" sz="1200" dirty="0">
                          <a:latin typeface="+mn-lt"/>
                          <a:ea typeface="Calibri"/>
                        </a:rPr>
                        <a:t>отсутствие собственной базы производства строительных материалов</a:t>
                      </a:r>
                    </a:p>
                    <a:p>
                      <a:pPr marL="342900" lvl="0" indent="-342900">
                        <a:lnSpc>
                          <a:spcPts val="161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269240" algn="l"/>
                          <a:tab pos="359410" algn="l"/>
                        </a:tabLst>
                      </a:pPr>
                      <a:r>
                        <a:rPr lang="ru-RU" sz="1200" dirty="0">
                          <a:latin typeface="+mn-lt"/>
                          <a:ea typeface="Calibri"/>
                        </a:rPr>
                        <a:t>высокие финансовые риски для потенциальных индивидуальных предпринимателей</a:t>
                      </a:r>
                    </a:p>
                    <a:p>
                      <a:pPr marL="342900" lvl="0" indent="-342900">
                        <a:lnSpc>
                          <a:spcPts val="161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269240" algn="l"/>
                          <a:tab pos="359410" algn="l"/>
                        </a:tabLst>
                      </a:pPr>
                      <a:r>
                        <a:rPr lang="ru-RU" sz="1200" dirty="0">
                          <a:latin typeface="+mn-lt"/>
                          <a:ea typeface="Calibri"/>
                        </a:rPr>
                        <a:t>экономика города зависит от интенсивности добычи полезных ископаемых</a:t>
                      </a:r>
                    </a:p>
                    <a:p>
                      <a:pPr marL="342900" lvl="0" indent="-342900">
                        <a:lnSpc>
                          <a:spcPts val="161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269240" algn="l"/>
                          <a:tab pos="359410" algn="l"/>
                        </a:tabLst>
                      </a:pPr>
                      <a:r>
                        <a:rPr lang="ru-RU" sz="1200" dirty="0" err="1">
                          <a:latin typeface="+mn-lt"/>
                          <a:ea typeface="Calibri"/>
                        </a:rPr>
                        <a:t>дотационность</a:t>
                      </a:r>
                      <a:r>
                        <a:rPr lang="ru-RU" sz="1200" dirty="0">
                          <a:latin typeface="+mn-lt"/>
                          <a:ea typeface="Calibri"/>
                        </a:rPr>
                        <a:t> бюджета муниципального образования</a:t>
                      </a:r>
                    </a:p>
                    <a:p>
                      <a:pPr marL="342900" lvl="0" indent="-342900">
                        <a:lnSpc>
                          <a:spcPts val="161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269240" algn="l"/>
                          <a:tab pos="359410" algn="l"/>
                        </a:tabLst>
                      </a:pPr>
                      <a:r>
                        <a:rPr lang="ru-RU" sz="1200" dirty="0">
                          <a:latin typeface="+mn-lt"/>
                          <a:ea typeface="Calibri"/>
                        </a:rPr>
                        <a:t>низкая инвестиционная привлекательность</a:t>
                      </a:r>
                    </a:p>
                    <a:p>
                      <a:pPr marL="342900" lvl="0" indent="-342900">
                        <a:lnSpc>
                          <a:spcPts val="161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269240" algn="l"/>
                          <a:tab pos="359410" algn="l"/>
                        </a:tabLst>
                      </a:pPr>
                      <a:r>
                        <a:rPr lang="ru-RU" sz="1200" dirty="0">
                          <a:latin typeface="+mn-lt"/>
                          <a:ea typeface="Calibri"/>
                        </a:rPr>
                        <a:t>отсутствие качественной дорожной сети дороги окружного значения Покачи – Когалым</a:t>
                      </a:r>
                    </a:p>
                    <a:p>
                      <a:pPr marL="342900" lvl="0" indent="-342900">
                        <a:lnSpc>
                          <a:spcPts val="161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269240" algn="l"/>
                          <a:tab pos="359410" algn="l"/>
                        </a:tabLst>
                      </a:pPr>
                      <a:r>
                        <a:rPr lang="ru-RU" sz="1200" dirty="0">
                          <a:latin typeface="+mn-lt"/>
                          <a:ea typeface="Calibri"/>
                        </a:rPr>
                        <a:t>низкие темпы привлечения инвестиционных ресурсов под долгосрочные промышленные инвестиционные проекты</a:t>
                      </a:r>
                    </a:p>
                  </a:txBody>
                  <a:tcPr marL="36654" marR="366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0154628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оугольник 20"/>
          <p:cNvSpPr/>
          <p:nvPr/>
        </p:nvSpPr>
        <p:spPr>
          <a:xfrm>
            <a:off x="1071533" y="147365"/>
            <a:ext cx="7892955" cy="5715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i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07200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/>
            </a:r>
            <a:br>
              <a:rPr lang="ru-RU" sz="32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ru-RU" sz="32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/>
            </a:r>
            <a:br>
              <a:rPr lang="ru-RU" sz="3200" dirty="0" smtClean="0">
                <a:latin typeface="Tahoma" pitchFamily="34" charset="0"/>
                <a:ea typeface="Tahoma" pitchFamily="34" charset="0"/>
                <a:cs typeface="Tahoma" pitchFamily="34" charset="0"/>
              </a:rPr>
            </a:br>
            <a:endParaRPr lang="ru-RU" sz="32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771BE-FD0F-468C-A6E0-9A565458CC5B}" type="slidenum">
              <a:rPr lang="ru-RU" smtClean="0"/>
              <a:pPr/>
              <a:t>15</a:t>
            </a:fld>
            <a:endParaRPr lang="ru-RU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52400" y="152400"/>
            <a:ext cx="9144000" cy="98072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2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/>
            </a:r>
            <a:br>
              <a:rPr lang="ru-RU" sz="32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ru-RU" sz="32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/>
            </a:r>
            <a:br>
              <a:rPr lang="ru-RU" sz="3200" dirty="0" smtClean="0">
                <a:latin typeface="Tahoma" pitchFamily="34" charset="0"/>
                <a:ea typeface="Tahoma" pitchFamily="34" charset="0"/>
                <a:cs typeface="Tahoma" pitchFamily="34" charset="0"/>
              </a:rPr>
            </a:br>
            <a:endParaRPr lang="ru-RU" sz="32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2" name="Заголовок 1"/>
          <p:cNvSpPr txBox="1">
            <a:spLocks/>
          </p:cNvSpPr>
          <p:nvPr/>
        </p:nvSpPr>
        <p:spPr>
          <a:xfrm>
            <a:off x="827584" y="0"/>
            <a:ext cx="8316416" cy="98072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SWOT</a:t>
            </a:r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-анализ конкурентоспособности экономики города Покачи </a:t>
            </a:r>
            <a:endParaRPr lang="ru-RU" sz="2800" dirty="0">
              <a:solidFill>
                <a:srgbClr val="0070C0"/>
              </a:solidFill>
              <a:latin typeface="Times New Roman" pitchFamily="18" charset="0"/>
              <a:ea typeface="Tahoma" pitchFamily="34" charset="0"/>
              <a:cs typeface="Times New Roman" pitchFamily="18" charset="0"/>
            </a:endParaRPr>
          </a:p>
        </p:txBody>
      </p:sp>
      <p:pic>
        <p:nvPicPr>
          <p:cNvPr id="11" name="Picture 2" descr="http://admpokachi.ru/images/header_logo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0"/>
            <a:ext cx="666750" cy="1000108"/>
          </a:xfrm>
          <a:prstGeom prst="rect">
            <a:avLst/>
          </a:prstGeom>
          <a:noFill/>
        </p:spPr>
      </p:pic>
      <p:graphicFrame>
        <p:nvGraphicFramePr>
          <p:cNvPr id="13" name="Таблица 12"/>
          <p:cNvGraphicFramePr>
            <a:graphicFrameLocks noGrp="1"/>
          </p:cNvGraphicFramePr>
          <p:nvPr/>
        </p:nvGraphicFramePr>
        <p:xfrm>
          <a:off x="571472" y="1142984"/>
          <a:ext cx="8215370" cy="5401056"/>
        </p:xfrm>
        <a:graphic>
          <a:graphicData uri="http://schemas.openxmlformats.org/drawingml/2006/table">
            <a:tbl>
              <a:tblPr/>
              <a:tblGrid>
                <a:gridCol w="4214842"/>
                <a:gridCol w="4000528"/>
              </a:tblGrid>
              <a:tr h="13372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500"/>
                        </a:spcBef>
                        <a:spcAft>
                          <a:spcPts val="1735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</a:rPr>
                        <a:t>Возможности</a:t>
                      </a:r>
                      <a:endParaRPr lang="ru-RU" sz="1600" b="1" dirty="0">
                        <a:solidFill>
                          <a:srgbClr val="FF0000"/>
                        </a:solidFill>
                        <a:latin typeface="Times New Roman"/>
                        <a:ea typeface="Calibri"/>
                      </a:endParaRPr>
                    </a:p>
                  </a:txBody>
                  <a:tcPr marL="43606" marR="43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500"/>
                        </a:spcBef>
                        <a:spcAft>
                          <a:spcPts val="1735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</a:rPr>
                        <a:t>Угрозы</a:t>
                      </a:r>
                      <a:endParaRPr lang="ru-RU" sz="1600" b="1" dirty="0">
                        <a:solidFill>
                          <a:srgbClr val="FF0000"/>
                        </a:solidFill>
                        <a:latin typeface="Times New Roman"/>
                        <a:ea typeface="Calibri"/>
                      </a:endParaRPr>
                    </a:p>
                  </a:txBody>
                  <a:tcPr marL="43606" marR="43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30097"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247650" algn="l"/>
                        </a:tabLst>
                      </a:pPr>
                      <a:r>
                        <a:rPr lang="ru-RU" sz="1200" dirty="0">
                          <a:latin typeface="+mn-lt"/>
                          <a:ea typeface="Calibri"/>
                        </a:rPr>
                        <a:t>создание комфортной для проживания и работы городской </a:t>
                      </a:r>
                      <a:r>
                        <a:rPr lang="ru-RU" sz="1200" dirty="0" smtClean="0">
                          <a:latin typeface="+mn-lt"/>
                          <a:ea typeface="Calibri"/>
                        </a:rPr>
                        <a:t>среды;</a:t>
                      </a:r>
                      <a:endParaRPr lang="ru-RU" sz="1200" dirty="0">
                        <a:latin typeface="+mn-lt"/>
                        <a:ea typeface="Calibri"/>
                      </a:endParaRPr>
                    </a:p>
                    <a:p>
                      <a:pPr marL="342900" lvl="0" indent="-3429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247650" algn="l"/>
                        </a:tabLst>
                      </a:pPr>
                      <a:r>
                        <a:rPr lang="ru-RU" sz="1200" dirty="0">
                          <a:latin typeface="+mn-lt"/>
                          <a:ea typeface="Calibri"/>
                        </a:rPr>
                        <a:t>создание новых отраслей промышленности в соответствии со стратегическими приоритетами ХМАО – </a:t>
                      </a:r>
                      <a:r>
                        <a:rPr lang="ru-RU" sz="1200" dirty="0" smtClean="0">
                          <a:latin typeface="+mn-lt"/>
                          <a:ea typeface="Calibri"/>
                        </a:rPr>
                        <a:t>Югры;</a:t>
                      </a:r>
                      <a:endParaRPr lang="ru-RU" sz="1200" dirty="0">
                        <a:latin typeface="+mn-lt"/>
                        <a:ea typeface="Calibri"/>
                      </a:endParaRPr>
                    </a:p>
                    <a:p>
                      <a:pPr marL="342900" lvl="0" indent="-3429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247650" algn="l"/>
                        </a:tabLst>
                      </a:pPr>
                      <a:r>
                        <a:rPr lang="ru-RU" sz="1200" dirty="0">
                          <a:latin typeface="+mn-lt"/>
                          <a:ea typeface="Calibri"/>
                        </a:rPr>
                        <a:t>наращивание экономического, интеллектуального и культурного потенциала;</a:t>
                      </a:r>
                    </a:p>
                    <a:p>
                      <a:pPr marL="342900" lvl="0" indent="-3429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247650" algn="l"/>
                        </a:tabLst>
                      </a:pPr>
                      <a:r>
                        <a:rPr lang="ru-RU" sz="1200" dirty="0">
                          <a:latin typeface="+mn-lt"/>
                          <a:ea typeface="Calibri"/>
                        </a:rPr>
                        <a:t>развитие города как межмуниципальное сотрудничество деловых, образовательных, медицинских услуг и т.д., туризма (в том числе делового);</a:t>
                      </a:r>
                    </a:p>
                    <a:p>
                      <a:pPr marL="342900" marR="12700" lvl="0" indent="-3429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247650" algn="l"/>
                        </a:tabLst>
                      </a:pPr>
                      <a:r>
                        <a:rPr lang="ru-RU" sz="1200" dirty="0">
                          <a:latin typeface="+mn-lt"/>
                          <a:ea typeface="Calibri"/>
                        </a:rPr>
                        <a:t>повышение инвестиционной привлекательности города, в том числе на основе государственно-частного партнерства и стимулирование инновационной деятельности;</a:t>
                      </a:r>
                    </a:p>
                    <a:p>
                      <a:pPr marL="342900" marR="12700" lvl="0" indent="-3429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247650" algn="l"/>
                        </a:tabLst>
                      </a:pPr>
                      <a:r>
                        <a:rPr lang="ru-RU" sz="1200" dirty="0">
                          <a:latin typeface="+mn-lt"/>
                          <a:ea typeface="Calibri"/>
                        </a:rPr>
                        <a:t>создание благоприятных условий для развития предпринимательства и инвестиционной активности на территории города;</a:t>
                      </a:r>
                    </a:p>
                    <a:p>
                      <a:pPr marL="342900" marR="12700" lvl="0" indent="-3429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247650" algn="l"/>
                        </a:tabLst>
                      </a:pPr>
                      <a:r>
                        <a:rPr lang="ru-RU" sz="1200" dirty="0">
                          <a:latin typeface="+mn-lt"/>
                          <a:ea typeface="Calibri"/>
                        </a:rPr>
                        <a:t>рост социальной активности различных слоев населения и выражение их гражданской позиции по вопросам развития города;</a:t>
                      </a:r>
                    </a:p>
                    <a:p>
                      <a:pPr marL="342900" marR="12700" lvl="0" indent="-3429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247650" algn="l"/>
                        </a:tabLst>
                      </a:pPr>
                      <a:r>
                        <a:rPr lang="ru-RU" sz="1200" dirty="0">
                          <a:latin typeface="+mn-lt"/>
                          <a:ea typeface="Calibri"/>
                        </a:rPr>
                        <a:t>взаимосвязь производственного цикла с близлежащими муниципальными </a:t>
                      </a:r>
                      <a:r>
                        <a:rPr lang="ru-RU" sz="1200" dirty="0" smtClean="0">
                          <a:latin typeface="+mn-lt"/>
                          <a:ea typeface="Calibri"/>
                        </a:rPr>
                        <a:t>образованиями;</a:t>
                      </a:r>
                      <a:endParaRPr lang="ru-RU" sz="1200" dirty="0">
                        <a:latin typeface="+mn-lt"/>
                        <a:ea typeface="Calibri"/>
                      </a:endParaRPr>
                    </a:p>
                    <a:p>
                      <a:pPr marL="342900" marR="12700" lvl="0" indent="-342900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247650" algn="l"/>
                        </a:tabLst>
                      </a:pPr>
                      <a:r>
                        <a:rPr lang="ru-RU" sz="1200" dirty="0">
                          <a:latin typeface="+mn-lt"/>
                          <a:ea typeface="Calibri"/>
                        </a:rPr>
                        <a:t>эффективное внедрение технологий бережливого производства и механизмов проектного </a:t>
                      </a:r>
                      <a:r>
                        <a:rPr lang="ru-RU" sz="1200" dirty="0" smtClean="0">
                          <a:latin typeface="+mn-lt"/>
                          <a:ea typeface="Calibri"/>
                        </a:rPr>
                        <a:t>управления;</a:t>
                      </a:r>
                      <a:endParaRPr lang="ru-RU" sz="1200" dirty="0">
                        <a:latin typeface="+mn-lt"/>
                        <a:ea typeface="Calibri"/>
                      </a:endParaRPr>
                    </a:p>
                    <a:p>
                      <a:pPr marL="342900" marR="12700" lvl="0" indent="-342900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247650" algn="l"/>
                        </a:tabLst>
                      </a:pPr>
                      <a:r>
                        <a:rPr lang="ru-RU" sz="1200" dirty="0">
                          <a:latin typeface="+mn-lt"/>
                          <a:ea typeface="Calibri"/>
                        </a:rPr>
                        <a:t>использование современных возможностей </a:t>
                      </a:r>
                      <a:r>
                        <a:rPr lang="ru-RU" sz="1200" dirty="0" smtClean="0">
                          <a:latin typeface="+mn-lt"/>
                          <a:ea typeface="Calibri"/>
                        </a:rPr>
                        <a:t>телекоммуникаций;</a:t>
                      </a:r>
                      <a:endParaRPr lang="ru-RU" sz="1200" dirty="0">
                        <a:latin typeface="+mn-lt"/>
                        <a:ea typeface="Calibri"/>
                      </a:endParaRPr>
                    </a:p>
                    <a:p>
                      <a:pPr marL="342900" marR="12700" lvl="0" indent="-342900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247650" algn="l"/>
                        </a:tabLst>
                      </a:pPr>
                      <a:r>
                        <a:rPr lang="ru-RU" sz="1200" dirty="0">
                          <a:latin typeface="+mn-lt"/>
                          <a:ea typeface="Calibri"/>
                        </a:rPr>
                        <a:t>возможность подачи заявок на участие в конкурсах федерального и окружного уровней</a:t>
                      </a:r>
                    </a:p>
                  </a:txBody>
                  <a:tcPr marL="43606" marR="43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685800" algn="l"/>
                          <a:tab pos="228600" algn="l"/>
                          <a:tab pos="247650" algn="l"/>
                          <a:tab pos="1043940" algn="l"/>
                        </a:tabLs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наличие производств аналогичных отраслей в близлежащих муниципальных </a:t>
                      </a:r>
                      <a:r>
                        <a:rPr lang="ru-RU" sz="120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образованиях;</a:t>
                      </a:r>
                      <a:endParaRPr lang="ru-RU" sz="1200" dirty="0">
                        <a:solidFill>
                          <a:srgbClr val="000000"/>
                        </a:solidFill>
                        <a:latin typeface="+mn-lt"/>
                        <a:ea typeface="Times New Roman"/>
                      </a:endParaRPr>
                    </a:p>
                    <a:p>
                      <a:pPr marL="342900" lvl="0" indent="-3429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685800" algn="l"/>
                          <a:tab pos="228600" algn="l"/>
                          <a:tab pos="247650" algn="l"/>
                          <a:tab pos="1043940" algn="l"/>
                        </a:tabLs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рост дефицита узконаправленных  специалистов при открытии новых </a:t>
                      </a:r>
                      <a:r>
                        <a:rPr lang="ru-RU" sz="120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производств;</a:t>
                      </a:r>
                      <a:endParaRPr lang="ru-RU" sz="1200" dirty="0">
                        <a:solidFill>
                          <a:srgbClr val="000000"/>
                        </a:solidFill>
                        <a:latin typeface="+mn-lt"/>
                        <a:ea typeface="Times New Roman"/>
                      </a:endParaRPr>
                    </a:p>
                    <a:p>
                      <a:pPr marL="342900" lvl="0" indent="-3429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685800" algn="l"/>
                          <a:tab pos="228600" algn="l"/>
                          <a:tab pos="247650" algn="l"/>
                          <a:tab pos="1043940" algn="l"/>
                        </a:tabLs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несоответствие вакансий, имеющихся на рынке труда, образованию трудовых ресурсов;</a:t>
                      </a:r>
                    </a:p>
                    <a:p>
                      <a:pPr marL="342900" lvl="0" indent="-34290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269240" algn="l"/>
                        </a:tabLst>
                      </a:pPr>
                      <a:r>
                        <a:rPr lang="ru-RU" sz="1200" b="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корпоративные  стратегии не интегрированы в стратегию развития </a:t>
                      </a:r>
                      <a:r>
                        <a:rPr lang="ru-RU" sz="1200" b="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города; </a:t>
                      </a:r>
                      <a:endParaRPr lang="ru-RU" sz="1200" b="1" dirty="0">
                        <a:latin typeface="+mn-lt"/>
                        <a:ea typeface="Calibri"/>
                      </a:endParaRPr>
                    </a:p>
                    <a:p>
                      <a:pPr marL="342900" lvl="0" indent="-34290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179705" algn="l"/>
                        </a:tabLst>
                      </a:pPr>
                      <a:r>
                        <a:rPr lang="ru-RU" sz="1200" b="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рост технического и технологического спада ряда производств и снижение экономического потенциала </a:t>
                      </a:r>
                      <a:r>
                        <a:rPr lang="ru-RU" sz="1200" b="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города;</a:t>
                      </a:r>
                      <a:endParaRPr lang="ru-RU" sz="1200" b="1" dirty="0">
                        <a:latin typeface="+mn-lt"/>
                        <a:ea typeface="Calibri"/>
                      </a:endParaRPr>
                    </a:p>
                    <a:p>
                      <a:pPr marL="342900" lvl="0" indent="-3429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685800" algn="l"/>
                          <a:tab pos="179705" algn="l"/>
                        </a:tabLs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рост экономических санкций против России</a:t>
                      </a:r>
                    </a:p>
                    <a:p>
                      <a:pPr marL="342900" lvl="0" indent="-3429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685800" algn="l"/>
                          <a:tab pos="179705" algn="l"/>
                        </a:tabLs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снижение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latin typeface="+mn-lt"/>
                          <a:ea typeface="Calibri"/>
                        </a:rPr>
                        <a:t> добычи полезных </a:t>
                      </a:r>
                      <a:r>
                        <a:rPr lang="ru-RU" sz="1200" dirty="0" smtClean="0">
                          <a:solidFill>
                            <a:srgbClr val="000000"/>
                          </a:solidFill>
                          <a:latin typeface="+mn-lt"/>
                          <a:ea typeface="Calibri"/>
                        </a:rPr>
                        <a:t>ископаемых; </a:t>
                      </a:r>
                      <a:endParaRPr lang="ru-RU" sz="1200" dirty="0">
                        <a:solidFill>
                          <a:srgbClr val="000000"/>
                        </a:solidFill>
                        <a:latin typeface="+mn-lt"/>
                        <a:ea typeface="Times New Roman"/>
                      </a:endParaRPr>
                    </a:p>
                    <a:p>
                      <a:pPr marL="342900" lvl="0" indent="-3429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685800" algn="l"/>
                          <a:tab pos="179705" algn="l"/>
                        </a:tabLs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+mn-lt"/>
                          <a:ea typeface="Calibri"/>
                        </a:rPr>
                        <a:t> давление экономических санкций со стороны зарубежных </a:t>
                      </a:r>
                      <a:r>
                        <a:rPr lang="ru-RU" sz="1200" dirty="0" smtClean="0">
                          <a:solidFill>
                            <a:srgbClr val="000000"/>
                          </a:solidFill>
                          <a:latin typeface="+mn-lt"/>
                          <a:ea typeface="Calibri"/>
                        </a:rPr>
                        <a:t>стран;</a:t>
                      </a:r>
                      <a:endParaRPr lang="ru-RU" sz="1200" dirty="0">
                        <a:solidFill>
                          <a:srgbClr val="000000"/>
                        </a:solidFill>
                        <a:latin typeface="+mn-lt"/>
                        <a:ea typeface="Times New Roman"/>
                      </a:endParaRPr>
                    </a:p>
                    <a:p>
                      <a:pPr marL="342900" lvl="0" indent="-3429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685800" algn="l"/>
                          <a:tab pos="179705" algn="l"/>
                        </a:tabLs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+mn-lt"/>
                          <a:ea typeface="Calibri"/>
                        </a:rPr>
                        <a:t>спад рождаемости, как следствие, снижение количества экономически активного населения трудоспособного </a:t>
                      </a:r>
                      <a:r>
                        <a:rPr lang="ru-RU" sz="1200" dirty="0" smtClean="0">
                          <a:solidFill>
                            <a:srgbClr val="000000"/>
                          </a:solidFill>
                          <a:latin typeface="+mn-lt"/>
                          <a:ea typeface="Calibri"/>
                        </a:rPr>
                        <a:t>возраста;</a:t>
                      </a:r>
                      <a:endParaRPr lang="ru-RU" sz="1200" dirty="0">
                        <a:solidFill>
                          <a:srgbClr val="000000"/>
                        </a:solidFill>
                        <a:latin typeface="+mn-lt"/>
                        <a:ea typeface="Times New Roman"/>
                      </a:endParaRPr>
                    </a:p>
                    <a:p>
                      <a:pPr marL="342900" lvl="0" indent="-3429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685800" algn="l"/>
                          <a:tab pos="269240" algn="l"/>
                        </a:tabLs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+mn-lt"/>
                          <a:ea typeface="Calibri"/>
                        </a:rPr>
                        <a:t>миграция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 трудоспособного</a:t>
                      </a:r>
                    </a:p>
                    <a:p>
                      <a:pPr marL="361950" indent="-36195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69240" algn="l"/>
                        </a:tabLst>
                      </a:pPr>
                      <a:r>
                        <a:rPr lang="ru-RU" sz="1200" dirty="0" smtClean="0">
                          <a:latin typeface="+mn-lt"/>
                          <a:ea typeface="Times New Roman"/>
                          <a:cs typeface="Times New Roman"/>
                        </a:rPr>
                        <a:t>           населения </a:t>
                      </a:r>
                      <a:r>
                        <a:rPr lang="ru-RU" sz="1200" dirty="0">
                          <a:latin typeface="+mn-lt"/>
                          <a:ea typeface="Times New Roman"/>
                          <a:cs typeface="Times New Roman"/>
                        </a:rPr>
                        <a:t>и наиболее активной молодежи в столичные </a:t>
                      </a:r>
                      <a:r>
                        <a:rPr lang="ru-RU" sz="1200" dirty="0" smtClean="0">
                          <a:latin typeface="+mn-lt"/>
                          <a:ea typeface="Times New Roman"/>
                          <a:cs typeface="Times New Roman"/>
                        </a:rPr>
                        <a:t>города;</a:t>
                      </a:r>
                    </a:p>
                    <a:p>
                      <a:pPr marL="342900" lvl="0" indent="-3429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  <a:tabLst>
                          <a:tab pos="685800" algn="l"/>
                        </a:tabLst>
                      </a:pPr>
                      <a:r>
                        <a:rPr lang="ru-RU" sz="120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11.     экономическая 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«изолированность» от  спектра интересов крупных </a:t>
                      </a:r>
                      <a:r>
                        <a:rPr lang="ru-RU" sz="120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инвесторов;</a:t>
                      </a:r>
                      <a:endParaRPr lang="ru-RU" sz="1200" dirty="0">
                        <a:solidFill>
                          <a:srgbClr val="000000"/>
                        </a:solidFill>
                        <a:latin typeface="+mn-lt"/>
                        <a:ea typeface="Times New Roman"/>
                      </a:endParaRPr>
                    </a:p>
                    <a:p>
                      <a:pPr marL="342900" lvl="0" indent="-3429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  <a:tabLst>
                          <a:tab pos="685800" algn="l"/>
                          <a:tab pos="269240" algn="l"/>
                        </a:tabLst>
                      </a:pPr>
                      <a:r>
                        <a:rPr lang="ru-RU" sz="120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12.     небольшой 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</a:rPr>
                        <a:t>приток молодых специалистов и значительное  число педагогов пенсионного возраста </a:t>
                      </a:r>
                    </a:p>
                  </a:txBody>
                  <a:tcPr marL="43606" marR="436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0507170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62" name="Заголовок 1"/>
          <p:cNvSpPr>
            <a:spLocks noGrp="1"/>
          </p:cNvSpPr>
          <p:nvPr>
            <p:ph type="title"/>
          </p:nvPr>
        </p:nvSpPr>
        <p:spPr>
          <a:xfrm>
            <a:off x="531813" y="-5681"/>
            <a:ext cx="8229600" cy="907200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Основные проблемы развития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2531" y="1268760"/>
            <a:ext cx="8808625" cy="1588736"/>
          </a:xfrm>
        </p:spPr>
        <p:txBody>
          <a:bodyPr>
            <a:normAutofit fontScale="70000" lnSpcReduction="20000"/>
          </a:bodyPr>
          <a:lstStyle/>
          <a:p>
            <a:pPr marL="0" indent="0" algn="ctr">
              <a:buFont typeface="Arial" charset="0"/>
              <a:buNone/>
              <a:defRPr/>
            </a:pPr>
            <a:r>
              <a:rPr lang="ru-RU" sz="5300" b="1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ОБРАЗОВАНИЕ</a:t>
            </a:r>
          </a:p>
          <a:p>
            <a:pPr marL="0" indent="457200" algn="just">
              <a:buNone/>
              <a:defRPr/>
            </a:pPr>
            <a:r>
              <a:rPr lang="ru-RU" sz="2600" b="1" dirty="0" smtClean="0"/>
              <a:t>Несмотря на то, что в городе достаточная обеспеченность школьного и дошкольного образования, существует проблема небольшого притока молодых специалистов при значительном числе педагогов пенсионного возраста</a:t>
            </a:r>
            <a:r>
              <a:rPr lang="ru-RU" b="1" dirty="0" smtClean="0"/>
              <a:t>.</a:t>
            </a:r>
          </a:p>
          <a:p>
            <a:pPr marL="0" indent="0" algn="ctr">
              <a:buFont typeface="Arial" charset="0"/>
              <a:buNone/>
              <a:defRPr/>
            </a:pPr>
            <a:endParaRPr lang="ru-RU" dirty="0">
              <a:solidFill>
                <a:schemeClr val="accent3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771BE-FD0F-468C-A6E0-9A565458CC5B}" type="slidenum">
              <a:rPr lang="ru-RU" smtClean="0"/>
              <a:pPr/>
              <a:t>16</a:t>
            </a:fld>
            <a:endParaRPr lang="ru-RU"/>
          </a:p>
        </p:txBody>
      </p:sp>
      <p:sp>
        <p:nvSpPr>
          <p:cNvPr id="4" name="Номер слайда 3"/>
          <p:cNvSpPr txBox="1">
            <a:spLocks noGrp="1"/>
          </p:cNvSpPr>
          <p:nvPr/>
        </p:nvSpPr>
        <p:spPr>
          <a:xfrm>
            <a:off x="6902450" y="6421438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200" dirty="0">
              <a:latin typeface="+mn-lt"/>
              <a:cs typeface="+mn-cs"/>
            </a:endParaRPr>
          </a:p>
        </p:txBody>
      </p:sp>
      <p:pic>
        <p:nvPicPr>
          <p:cNvPr id="12" name="Picture 2" descr="http://admpokachi.ru/images/header_logo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0"/>
            <a:ext cx="666750" cy="1000108"/>
          </a:xfrm>
          <a:prstGeom prst="rect">
            <a:avLst/>
          </a:prstGeom>
          <a:noFill/>
        </p:spPr>
      </p:pic>
      <p:pic>
        <p:nvPicPr>
          <p:cNvPr id="30722" name="Picture 2" descr="https://de.investmoscow.ru/media/1154/%D0%9E%D0%B1%D1%80%D0%B0%D0%B7%D0%BE%D0%B2%D0%B0%D0%BD%D0%B8%D0%B5_cr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357290" y="2857496"/>
            <a:ext cx="6000792" cy="364848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6671818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072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31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Основные проблемы развития </a:t>
            </a:r>
            <a:endParaRPr lang="ru-RU" sz="3100" b="1" dirty="0">
              <a:solidFill>
                <a:srgbClr val="0070C0"/>
              </a:solidFill>
              <a:latin typeface="Times New Roman" pitchFamily="18" charset="0"/>
              <a:ea typeface="Tahoma" pitchFamily="34" charset="0"/>
              <a:cs typeface="Times New Roman" pitchFamily="18" charset="0"/>
            </a:endParaRPr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771BE-FD0F-468C-A6E0-9A565458CC5B}" type="slidenum">
              <a:rPr lang="ru-RU" smtClean="0"/>
              <a:pPr/>
              <a:t>17</a:t>
            </a:fld>
            <a:endParaRPr lang="ru-RU"/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5038700" y="2071389"/>
            <a:ext cx="3610744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dirty="0"/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4820468" y="1611287"/>
            <a:ext cx="4000003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dirty="0"/>
          </a:p>
        </p:txBody>
      </p:sp>
      <p:sp>
        <p:nvSpPr>
          <p:cNvPr id="7" name="Объект 2"/>
          <p:cNvSpPr txBox="1">
            <a:spLocks/>
          </p:cNvSpPr>
          <p:nvPr/>
        </p:nvSpPr>
        <p:spPr>
          <a:xfrm>
            <a:off x="5508104" y="2071389"/>
            <a:ext cx="3168352" cy="42379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b="1" dirty="0"/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0" y="2428868"/>
            <a:ext cx="8929718" cy="8572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2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14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ТРАНСПОРТ</a:t>
            </a: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8000" b="1" dirty="0" smtClean="0">
                <a:ea typeface="Times New Roman"/>
                <a:cs typeface="Times New Roman"/>
              </a:rPr>
              <a:t>Город включен окружной Стратегией в одну из восьми агломераций Покачи – </a:t>
            </a:r>
            <a:r>
              <a:rPr lang="ru-RU" sz="8000" b="1" dirty="0" err="1" smtClean="0">
                <a:ea typeface="Times New Roman"/>
                <a:cs typeface="Times New Roman"/>
              </a:rPr>
              <a:t>Когалым</a:t>
            </a:r>
            <a:r>
              <a:rPr lang="ru-RU" sz="8000" b="1" dirty="0" smtClean="0">
                <a:ea typeface="Times New Roman"/>
                <a:cs typeface="Times New Roman"/>
              </a:rPr>
              <a:t>.</a:t>
            </a: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8000" b="1" dirty="0" smtClean="0">
                <a:ea typeface="Times New Roman"/>
                <a:cs typeface="Times New Roman"/>
              </a:rPr>
              <a:t>Несмотря на это, существует территориальная удаленность от разветвленной дорожно-транспортной инфраструктуры, не развита сеть дорожных перевозок между близлежащими городами, и, как следствие, не развита система рынка сбыта.  Неудовлетворительное качество дорог между городами.</a:t>
            </a: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endParaRPr lang="ru-RU" sz="8800" b="1" dirty="0" smtClean="0">
              <a:ea typeface="Times New Roman"/>
              <a:cs typeface="Times New Roman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88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ea typeface="Tahoma" pitchFamily="34" charset="0"/>
              <a:cs typeface="Tahoma" pitchFamily="34" charset="0"/>
            </a:endParaRPr>
          </a:p>
        </p:txBody>
      </p:sp>
      <p:pic>
        <p:nvPicPr>
          <p:cNvPr id="28676" name="Picture 4" descr="http://stabrovsky.ru/photography/2008/openroads/01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28860" y="3857628"/>
            <a:ext cx="4286280" cy="2857520"/>
          </a:xfrm>
          <a:prstGeom prst="rect">
            <a:avLst/>
          </a:prstGeom>
          <a:noFill/>
        </p:spPr>
      </p:pic>
      <p:pic>
        <p:nvPicPr>
          <p:cNvPr id="12" name="Picture 2" descr="http://admpokachi.ru/images/header_logo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2844" y="0"/>
            <a:ext cx="666750" cy="100010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1809952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1"/>
          <p:cNvSpPr txBox="1">
            <a:spLocks/>
          </p:cNvSpPr>
          <p:nvPr/>
        </p:nvSpPr>
        <p:spPr>
          <a:xfrm>
            <a:off x="714348" y="1214422"/>
            <a:ext cx="7178570" cy="67482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ru-RU" sz="3700" b="1" dirty="0" smtClean="0">
                <a:solidFill>
                  <a:schemeClr val="bg1"/>
                </a:solidFill>
              </a:rPr>
              <a:t>       </a:t>
            </a:r>
          </a:p>
          <a:p>
            <a:pPr>
              <a:lnSpc>
                <a:spcPct val="150000"/>
              </a:lnSpc>
            </a:pPr>
            <a:r>
              <a:rPr lang="ru-RU" sz="3700" b="1" dirty="0" smtClean="0">
                <a:solidFill>
                  <a:schemeClr val="bg1"/>
                </a:solidFill>
              </a:rPr>
              <a:t>ПРОМЫШЛЕННОСТЬ</a:t>
            </a:r>
          </a:p>
          <a:p>
            <a:pPr>
              <a:lnSpc>
                <a:spcPct val="150000"/>
              </a:lnSpc>
            </a:pPr>
            <a:endParaRPr lang="ru-RU" sz="3700" b="1" dirty="0">
              <a:solidFill>
                <a:schemeClr val="bg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07200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Основные проблемы развития </a:t>
            </a:r>
            <a:endParaRPr lang="ru-RU" sz="2800" dirty="0">
              <a:solidFill>
                <a:srgbClr val="0070C0"/>
              </a:solidFill>
              <a:latin typeface="Times New Roman" pitchFamily="18" charset="0"/>
              <a:ea typeface="Tahoma" pitchFamily="34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771BE-FD0F-468C-A6E0-9A565458CC5B}" type="slidenum">
              <a:rPr lang="ru-RU" smtClean="0"/>
              <a:pPr/>
              <a:t>18</a:t>
            </a:fld>
            <a:endParaRPr lang="ru-RU"/>
          </a:p>
        </p:txBody>
      </p:sp>
      <p:pic>
        <p:nvPicPr>
          <p:cNvPr id="7" name="Picture 2" descr="http://admpokachi.ru/images/header_logo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0"/>
            <a:ext cx="666750" cy="1000108"/>
          </a:xfrm>
          <a:prstGeom prst="rect">
            <a:avLst/>
          </a:prstGeom>
          <a:noFill/>
        </p:spPr>
      </p:pic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0" y="2071678"/>
            <a:ext cx="8786842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698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9875" algn="l"/>
                <a:tab pos="450850" algn="l"/>
                <a:tab pos="685800" algn="l"/>
              </a:tabLst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ea typeface="Times New Roman" pitchFamily="18" charset="0"/>
              <a:cs typeface="Arial" pitchFamily="34" charset="0"/>
            </a:endParaRPr>
          </a:p>
          <a:p>
            <a:pPr marL="0" marR="0" lvl="0" indent="2698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9875" algn="l"/>
                <a:tab pos="450850" algn="l"/>
                <a:tab pos="685800" algn="l"/>
              </a:tabLst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26626" name="Rectangle 2"/>
          <p:cNvSpPr>
            <a:spLocks noChangeArrowheads="1"/>
          </p:cNvSpPr>
          <p:nvPr/>
        </p:nvSpPr>
        <p:spPr bwMode="auto">
          <a:xfrm>
            <a:off x="0" y="2857496"/>
            <a:ext cx="878684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698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9875" algn="l"/>
                <a:tab pos="450850" algn="l"/>
                <a:tab pos="68580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  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214282" y="2000241"/>
            <a:ext cx="8572560" cy="41857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698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9875" algn="l"/>
                <a:tab pos="450850" algn="l"/>
                <a:tab pos="685800" algn="l"/>
              </a:tabLst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Объём промышленного производства города в большей степени зависит от деятельности территориально-производственного предприятия «Покачевнефтегаз», входящее в состав ООО «ЛУКОЙЛ - Западная Сибирь» и предприятий, связанных с ним единым технологическим процессом. 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9875" algn="l"/>
                <a:tab pos="450850" algn="l"/>
                <a:tab pos="685800" algn="l"/>
              </a:tabLst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Наибольшую долю прироста всего промышленного производства в городе обеспечивают: добыча полезных ископаемых, обрабатывающие производства, производство и распределение электроэнергии, газа и воды.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9875" algn="l"/>
                <a:tab pos="450850" algn="l"/>
                <a:tab pos="685800" algn="l"/>
              </a:tabLst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Действующие на территории города нефтегазодобывающие предприятия все больше специализируются на отработке новых технологий добычи нефти на истощающихся месторождениях, энергосберегающих, именно здесь первостепенно стоит проблема </a:t>
            </a:r>
            <a:r>
              <a:rPr kumimoji="0" lang="ru-RU" sz="14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газопереработки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, обеспечения экологической безопасности, развития экологической промышленности.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9875" algn="l"/>
                <a:tab pos="450850" algn="l"/>
                <a:tab pos="685800" algn="l"/>
              </a:tabLst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В этой связи существует проблема нехватки высококвалифицированных специалистов. А при открытии новых производств имеется риск дефицита узконаправленных специалистов, вследствие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</a:rPr>
              <a:t>миграции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трудоспособного населения и наиболее активной молодежи в столичные города.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9875" algn="l"/>
                <a:tab pos="450850" algn="l"/>
                <a:tab pos="685800" algn="l"/>
              </a:tabLst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</a:rPr>
              <a:t>Город имеет удаленное положение от промышленных центров России, то есть экономически изолирован от спектра интересов крупных инвесторов, несмотря на наличие в городе площадок для размещения промышленных объектов и производственных баз.</a:t>
            </a:r>
            <a:endParaRPr kumimoji="0" lang="ru-RU" sz="1400" b="1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745978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179637" y="-5680"/>
            <a:ext cx="9144000" cy="907200"/>
          </a:xfrm>
        </p:spPr>
        <p:txBody>
          <a:bodyPr>
            <a:noAutofit/>
          </a:bodyPr>
          <a:lstStyle/>
          <a:p>
            <a:pPr lvl="0"/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ea typeface="Tahoma" pitchFamily="34" charset="0"/>
                <a:cs typeface="Times New Roman" pitchFamily="18" charset="0"/>
              </a:rPr>
              <a:t>Пути решения</a:t>
            </a:r>
            <a:endParaRPr lang="ru-RU" sz="2800" dirty="0">
              <a:solidFill>
                <a:srgbClr val="0070C0"/>
              </a:solidFill>
              <a:latin typeface="Times New Roman" pitchFamily="18" charset="0"/>
              <a:ea typeface="Tahoma" pitchFamily="34" charset="0"/>
              <a:cs typeface="Times New Roman" pitchFamily="18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771BE-FD0F-468C-A6E0-9A565458CC5B}" type="slidenum">
              <a:rPr lang="ru-RU" smtClean="0"/>
              <a:pPr/>
              <a:t>19</a:t>
            </a:fld>
            <a:endParaRPr lang="ru-RU"/>
          </a:p>
        </p:txBody>
      </p:sp>
      <p:pic>
        <p:nvPicPr>
          <p:cNvPr id="8" name="Picture 2" descr="http://admpokachi.ru/images/header_logo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0"/>
            <a:ext cx="666750" cy="1000108"/>
          </a:xfrm>
          <a:prstGeom prst="rect">
            <a:avLst/>
          </a:prstGeom>
          <a:noFill/>
        </p:spPr>
      </p:pic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0" y="928671"/>
            <a:ext cx="8929718" cy="58169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457056" tIns="152352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ea typeface="Calibri" pitchFamily="34" charset="0"/>
                <a:cs typeface="Times New Roman" pitchFamily="18" charset="0"/>
              </a:rPr>
              <a:t>Развитие экономического потенциала города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Создание условий для инфраструктурного развития территории (дорожно-транспортной, энергетической и информационной инфраструктуры);</a:t>
            </a:r>
            <a:endParaRPr kumimoji="0" lang="ru-RU" sz="13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Создание условий для развития поиска новых перспективных производств;</a:t>
            </a:r>
            <a:endParaRPr kumimoji="0" lang="ru-RU" sz="13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Создание условий для привлечения инвестиций в экономику города;</a:t>
            </a:r>
            <a:endParaRPr kumimoji="0" lang="ru-RU" sz="13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Создание условий для развития потребительского рынка;</a:t>
            </a:r>
            <a:endParaRPr kumimoji="0" lang="ru-RU" sz="13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Создание условий для развития и поддержки предпринимательства на территории города.</a:t>
            </a:r>
            <a:endParaRPr kumimoji="0" lang="ru-RU" sz="13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ea typeface="Calibri" pitchFamily="34" charset="0"/>
                <a:cs typeface="Times New Roman" pitchFamily="18" charset="0"/>
              </a:rPr>
              <a:t>  Повышение уровня и качества жизни населения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Создание условий для стабилизации и роста численности населения города, улучшение демографической ситуации;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Создание условий для обеспечения социальной поддержки населения и осуществление развития гражданского сообщества;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Создание условий для обеспечения сбалансированности рынка труда в городе;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Создание условий для повышения уровня здравоохранения и  доступности медицинской помощи;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Создание условий для формирования конкурентоспособной образовательной среды;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Создание условий для п</a:t>
            </a:r>
            <a:r>
              <a:rPr kumimoji="0" lang="ru-RU" sz="1400" b="1" i="0" u="none" strike="noStrike" cap="none" normalizeH="0" baseline="0" dirty="0" smtClean="0" bmk="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овышения уровня удовлетворенности социально-культурных потребностей населения;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Создание условий для привлечения и участия молодежи в социально-экономической и общественно-политической жизни города;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Создание условий для развития и популяризации физической культуры и спорта в городе;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Создание условий для обеспечения населения города благоустроенным жильем и повышение инфраструктурной обеспеченности;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Создание условий для дальнейшего развития жилищно - коммунального хозяйства;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Создание условий для повышения уровня общественной безопасности населения города;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Создание условий для решения экологических проблем;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Создание условий для внедрения технологий «Бережливого производства».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540212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4" name="Прямоугольник 51"/>
          <p:cNvSpPr>
            <a:spLocks noChangeArrowheads="1"/>
          </p:cNvSpPr>
          <p:nvPr/>
        </p:nvSpPr>
        <p:spPr bwMode="auto">
          <a:xfrm>
            <a:off x="357158" y="1643050"/>
            <a:ext cx="850112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400" dirty="0" smtClean="0"/>
              <a:t> </a:t>
            </a:r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771BE-FD0F-468C-A6E0-9A565458CC5B}" type="slidenum">
              <a:rPr lang="ru-RU" smtClean="0"/>
              <a:pPr/>
              <a:t>2</a:t>
            </a:fld>
            <a:endParaRPr lang="ru-RU" dirty="0"/>
          </a:p>
        </p:txBody>
      </p:sp>
      <p:pic>
        <p:nvPicPr>
          <p:cNvPr id="37" name="Picture 2" descr="http://admpokachi.ru/images/header_logo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0"/>
            <a:ext cx="666750" cy="1000108"/>
          </a:xfrm>
          <a:prstGeom prst="rect">
            <a:avLst/>
          </a:prstGeom>
          <a:noFill/>
        </p:spPr>
      </p:pic>
      <p:sp>
        <p:nvSpPr>
          <p:cNvPr id="40961" name="Rectangle 1"/>
          <p:cNvSpPr>
            <a:spLocks noChangeArrowheads="1"/>
          </p:cNvSpPr>
          <p:nvPr/>
        </p:nvSpPr>
        <p:spPr bwMode="auto">
          <a:xfrm>
            <a:off x="142844" y="1142984"/>
            <a:ext cx="8786874" cy="4708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457200" lvl="0" indent="-457200" algn="just" fontAlgn="base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lang="ru-RU" sz="2500" b="1" dirty="0" smtClean="0"/>
              <a:t>Федеральный закон от 28 июня 2014 г. N 172-ФЗ "О стратегическом планировании в Российской Федерации«;</a:t>
            </a:r>
            <a:endParaRPr kumimoji="0" lang="ru-RU" sz="2500" b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Calibri" pitchFamily="34" charset="0"/>
              <a:cs typeface="Times New Roman" pitchFamily="18" charset="0"/>
            </a:endParaRPr>
          </a:p>
          <a:p>
            <a:pPr marL="457200" marR="0" lvl="0" indent="-4572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sz="25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Концепция долгосрочного социально-экономического</a:t>
            </a:r>
            <a:r>
              <a:rPr kumimoji="0" lang="ru-RU" sz="25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5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развития Российской Федерации на период до 2030 года;</a:t>
            </a:r>
            <a:endParaRPr kumimoji="0" lang="ru-RU" sz="25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457200" marR="0" lvl="0" indent="-4572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sz="25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Указ Президента Российской Федерации о национальных</a:t>
            </a:r>
            <a:r>
              <a:rPr kumimoji="0" lang="ru-RU" sz="25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5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целях и стратегических задачах развития Российской</a:t>
            </a:r>
            <a:r>
              <a:rPr kumimoji="0" lang="ru-RU" sz="25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5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Федерации на период до 2024 года;</a:t>
            </a:r>
            <a:endParaRPr kumimoji="0" lang="ru-RU" sz="25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457200" marR="0" lvl="0" indent="-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sz="25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Послание Президента Российской Федерации федеральному собранию РФ 2018;</a:t>
            </a:r>
            <a:endParaRPr kumimoji="0" lang="ru-RU" sz="25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457200" marR="0" lvl="0" indent="-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sz="25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Стратегия социально-экономического развития Ханты-Мансийского автономного округа до 2030 года. </a:t>
            </a:r>
            <a:endParaRPr kumimoji="0" lang="ru-RU" sz="25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5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85786" y="1"/>
            <a:ext cx="835821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Основания для разработки Стратегии - 2030 города Покачи</a:t>
            </a:r>
            <a:r>
              <a:rPr lang="ru-RU" sz="2800" b="1" dirty="0" smtClean="0">
                <a:solidFill>
                  <a:srgbClr val="0070C0"/>
                </a:solidFill>
              </a:rPr>
              <a:t/>
            </a:r>
            <a:br>
              <a:rPr lang="ru-RU" sz="2800" b="1" dirty="0" smtClean="0">
                <a:solidFill>
                  <a:srgbClr val="0070C0"/>
                </a:solidFill>
              </a:rPr>
            </a:br>
            <a:endParaRPr lang="ru-RU" sz="28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2940718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9144000" cy="907200"/>
          </a:xfrm>
        </p:spPr>
        <p:txBody>
          <a:bodyPr>
            <a:noAutofit/>
          </a:bodyPr>
          <a:lstStyle/>
          <a:p>
            <a:pPr lvl="0"/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ea typeface="Tahoma" pitchFamily="34" charset="0"/>
                <a:cs typeface="Times New Roman" pitchFamily="18" charset="0"/>
              </a:rPr>
              <a:t>Основные направления развития города</a:t>
            </a:r>
            <a:endParaRPr lang="ru-RU" sz="2800" b="1" dirty="0">
              <a:solidFill>
                <a:srgbClr val="0070C0"/>
              </a:solidFill>
              <a:latin typeface="Times New Roman" pitchFamily="18" charset="0"/>
              <a:ea typeface="Tahoma" pitchFamily="34" charset="0"/>
              <a:cs typeface="Times New Roman" pitchFamily="18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771BE-FD0F-468C-A6E0-9A565458CC5B}" type="slidenum">
              <a:rPr lang="ru-RU" smtClean="0"/>
              <a:pPr/>
              <a:t>20</a:t>
            </a:fld>
            <a:endParaRPr lang="ru-RU"/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0" y="1285860"/>
            <a:ext cx="9144000" cy="907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9" name="Picture 2" descr="http://admpokachi.ru/images/header_logo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0"/>
            <a:ext cx="666750" cy="1000108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285720" y="1357298"/>
            <a:ext cx="85725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285720" y="1285860"/>
            <a:ext cx="821537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ts val="1100"/>
              </a:spcBef>
              <a:buFont typeface="Arial" pitchFamily="34" charset="0"/>
              <a:buChar char="•"/>
              <a:defRPr/>
            </a:pPr>
            <a:r>
              <a:rPr lang="ru-RU" sz="2800" dirty="0" smtClean="0">
                <a:solidFill>
                  <a:schemeClr val="dk1"/>
                </a:solidFill>
              </a:rPr>
              <a:t>Развитие нефтедобывающей отрасли как базы для отработки новых технологий;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285720" y="2071679"/>
            <a:ext cx="835824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800" dirty="0" smtClean="0">
                <a:ea typeface="Calibri"/>
                <a:cs typeface="Times New Roman"/>
              </a:rPr>
              <a:t>Развитие агропромышленного комплекса </a:t>
            </a:r>
          </a:p>
          <a:p>
            <a:r>
              <a:rPr lang="ru-RU" sz="2800" dirty="0" smtClean="0">
                <a:ea typeface="Calibri"/>
                <a:cs typeface="Times New Roman"/>
              </a:rPr>
              <a:t>с применением инновационных </a:t>
            </a:r>
            <a:r>
              <a:rPr lang="ru-RU" sz="2800" dirty="0" smtClean="0">
                <a:ea typeface="Calibri"/>
                <a:cs typeface="Times New Roman"/>
              </a:rPr>
              <a:t>технологий;</a:t>
            </a:r>
            <a:endParaRPr lang="ru-RU" sz="2800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357158" y="3071810"/>
            <a:ext cx="878684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800" dirty="0" smtClean="0">
                <a:ea typeface="Calibri"/>
                <a:cs typeface="Times New Roman"/>
              </a:rPr>
              <a:t>Развитие </a:t>
            </a:r>
            <a:r>
              <a:rPr lang="ru-RU" sz="2800" dirty="0" smtClean="0"/>
              <a:t>технологий обеспечения здорового образа жизни;</a:t>
            </a:r>
            <a:endParaRPr lang="ru-RU" sz="2800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357159" y="4071942"/>
            <a:ext cx="878684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800" dirty="0" smtClean="0">
                <a:ea typeface="Calibri"/>
                <a:cs typeface="Times New Roman"/>
              </a:rPr>
              <a:t>Развитие </a:t>
            </a:r>
            <a:r>
              <a:rPr lang="ru-RU" sz="2800" dirty="0" err="1" smtClean="0">
                <a:ea typeface="Calibri"/>
                <a:cs typeface="Times New Roman"/>
              </a:rPr>
              <a:t>брендирования</a:t>
            </a:r>
            <a:r>
              <a:rPr lang="ru-RU" sz="2800" dirty="0" smtClean="0">
                <a:ea typeface="Calibri"/>
                <a:cs typeface="Times New Roman"/>
              </a:rPr>
              <a:t> «Покачи-  город счастливого детства»;</a:t>
            </a:r>
            <a:endParaRPr lang="ru-RU" sz="2800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285720" y="4929198"/>
            <a:ext cx="850112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800" dirty="0" smtClean="0">
                <a:ea typeface="Times New Roman"/>
                <a:cs typeface="Calibri"/>
              </a:rPr>
              <a:t>Развитие дорожной инфраструктуры.</a:t>
            </a:r>
          </a:p>
        </p:txBody>
      </p:sp>
    </p:spTree>
    <p:extLst>
      <p:ext uri="{BB962C8B-B14F-4D97-AF65-F5344CB8AC3E}">
        <p14:creationId xmlns:p14="http://schemas.microsoft.com/office/powerpoint/2010/main" xmlns="" val="22877725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9144000" cy="785794"/>
          </a:xfrm>
        </p:spPr>
        <p:txBody>
          <a:bodyPr>
            <a:noAutofit/>
          </a:bodyPr>
          <a:lstStyle/>
          <a:p>
            <a:pPr lvl="0">
              <a:spcBef>
                <a:spcPts val="1100"/>
              </a:spcBef>
              <a:defRPr/>
            </a:pPr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Развитие нефтедобывающей отрасли </a:t>
            </a:r>
            <a:b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как базы для отработки новых технологий</a:t>
            </a:r>
            <a:r>
              <a:rPr lang="ru-RU" sz="2800" b="1" dirty="0" smtClean="0">
                <a:solidFill>
                  <a:prstClr val="black"/>
                </a:solidFill>
                <a:ea typeface="+mn-ea"/>
                <a:cs typeface="+mn-cs"/>
              </a:rPr>
              <a:t/>
            </a:r>
            <a:br>
              <a:rPr lang="ru-RU" sz="2800" b="1" dirty="0" smtClean="0">
                <a:solidFill>
                  <a:prstClr val="black"/>
                </a:solidFill>
                <a:ea typeface="+mn-ea"/>
                <a:cs typeface="+mn-cs"/>
              </a:rPr>
            </a:br>
            <a:endParaRPr lang="ru-RU" sz="2800" b="1" dirty="0">
              <a:solidFill>
                <a:schemeClr val="tx2">
                  <a:lumMod val="60000"/>
                  <a:lumOff val="4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771BE-FD0F-468C-A6E0-9A565458CC5B}" type="slidenum">
              <a:rPr lang="ru-RU" smtClean="0"/>
              <a:pPr/>
              <a:t>21</a:t>
            </a:fld>
            <a:endParaRPr lang="ru-RU"/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0" y="1285860"/>
            <a:ext cx="9144000" cy="907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9" name="Picture 2" descr="http://admpokachi.ru/images/header_logo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0"/>
            <a:ext cx="666750" cy="1000108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285720" y="1357298"/>
            <a:ext cx="85725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142844" y="1428736"/>
            <a:ext cx="8643998" cy="464347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	Решение ключевой задачи нефтедобывающей отрасли состоит в предотвращении снижения производительности путем применения современных технологий добычи. </a:t>
            </a:r>
            <a:b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	В целях ускорения вовлечения природных запасов в промышленную разработку будет продолжена реализация мер по введению специальных налоговых режимов, стимулирующих организации к вкладу в инвестиции в основной капитал и осуществлению расходов на проведение геологоразведочных работ, вводу в промышленную разработку месторождений </a:t>
            </a:r>
            <a:r>
              <a:rPr kumimoji="0" lang="ru-RU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трудноизвлекаемой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нефти. </a:t>
            </a:r>
            <a:b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	Кроме того, учитывая техническое перевооружение процесса </a:t>
            </a:r>
            <a:r>
              <a:rPr kumimoji="0" lang="ru-RU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нефтегазодобычи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, модернизацию </a:t>
            </a:r>
            <a:r>
              <a:rPr kumimoji="0" lang="ru-RU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нефтесервисной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отрасли, разработку отечественных технологий освоения </a:t>
            </a:r>
            <a:r>
              <a:rPr kumimoji="0" lang="ru-RU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трудноизвлекаемых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запасов, передовая зона </a:t>
            </a:r>
            <a:r>
              <a:rPr kumimoji="0" lang="ru-RU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нефтегазодобычи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- это не только сама </a:t>
            </a:r>
            <a:r>
              <a:rPr kumimoji="0" lang="ru-RU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нефтегазодобыча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, </a:t>
            </a:r>
            <a:r>
              <a:rPr kumimoji="0" lang="ru-RU" sz="20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но и полигон отработки новых технологий, причем не только в добывающей промышленности.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877725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Заголовок 17"/>
          <p:cNvSpPr>
            <a:spLocks noGrp="1"/>
          </p:cNvSpPr>
          <p:nvPr>
            <p:ph type="title"/>
          </p:nvPr>
        </p:nvSpPr>
        <p:spPr>
          <a:xfrm>
            <a:off x="1500166" y="71414"/>
            <a:ext cx="735811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Развитие агропромышленного комплекса </a:t>
            </a:r>
            <a:b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ea typeface="Calibri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с применением инновационных технологий</a:t>
            </a:r>
            <a:endParaRPr lang="ru-RU" sz="28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771BE-FD0F-468C-A6E0-9A565458CC5B}" type="slidenum">
              <a:rPr lang="ru-RU" smtClean="0"/>
              <a:pPr/>
              <a:t>22</a:t>
            </a:fld>
            <a:endParaRPr lang="ru-RU"/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0" y="1285860"/>
            <a:ext cx="9144000" cy="907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9" name="Picture 2" descr="http://admpokachi.ru/images/header_logo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0"/>
            <a:ext cx="666750" cy="1000108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285720" y="1357298"/>
            <a:ext cx="85725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642910" y="1357299"/>
            <a:ext cx="7929618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/>
              <a:t>	Современный агропромышленный комплекс сможет стать высокотехнологичной и конкурентоспособной отраслью только при условии внедрения новых инновационных технологий.</a:t>
            </a:r>
          </a:p>
          <a:p>
            <a:pPr algn="just"/>
            <a:r>
              <a:rPr lang="ru-RU" dirty="0" smtClean="0"/>
              <a:t>	В мировой экономической литературе «инновация» интерпретируется как превращение потенциального научно-технического прогресса в реальный, воплощающийся в новых продуктах и технологиях.</a:t>
            </a:r>
          </a:p>
          <a:p>
            <a:pPr algn="just"/>
            <a:r>
              <a:rPr lang="ru-RU" dirty="0" smtClean="0"/>
              <a:t>Инновации применительно к агропромышленному комплексу – это новые технологии, новая техника, новые сорта растений, новые породы животных, новые удобрения и средства защиты растений и животных, новые формы организации. </a:t>
            </a:r>
          </a:p>
          <a:p>
            <a:pPr algn="just"/>
            <a:r>
              <a:rPr lang="ru-RU" dirty="0" smtClean="0"/>
              <a:t>	Целесообразно </a:t>
            </a:r>
            <a:r>
              <a:rPr lang="ru-RU" dirty="0" smtClean="0">
                <a:solidFill>
                  <a:schemeClr val="dk1"/>
                </a:solidFill>
              </a:rPr>
              <a:t>производство лекарственных средств, биологически активных добавок и другой </a:t>
            </a:r>
            <a:r>
              <a:rPr lang="ru-RU" dirty="0" err="1" smtClean="0">
                <a:solidFill>
                  <a:schemeClr val="dk1"/>
                </a:solidFill>
              </a:rPr>
              <a:t>биотехнологической</a:t>
            </a:r>
            <a:r>
              <a:rPr lang="ru-RU" dirty="0" smtClean="0">
                <a:solidFill>
                  <a:schemeClr val="dk1"/>
                </a:solidFill>
              </a:rPr>
              <a:t> продукции на основе дикоросов и сельскохозяйственного сырья . </a:t>
            </a:r>
            <a:endParaRPr lang="ru-RU" dirty="0" smtClean="0"/>
          </a:p>
          <a:p>
            <a:pPr algn="just"/>
            <a:r>
              <a:rPr lang="ru-RU" dirty="0" smtClean="0"/>
              <a:t> </a:t>
            </a:r>
          </a:p>
          <a:p>
            <a:pPr algn="just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2877725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571472" y="285728"/>
            <a:ext cx="8858312" cy="907200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Развитие </a:t>
            </a:r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технологий обеспечения здорового </a:t>
            </a:r>
            <a:b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образа жизни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>
              <a:solidFill>
                <a:schemeClr val="tx2">
                  <a:lumMod val="60000"/>
                  <a:lumOff val="4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771BE-FD0F-468C-A6E0-9A565458CC5B}" type="slidenum">
              <a:rPr lang="ru-RU" smtClean="0"/>
              <a:pPr/>
              <a:t>23</a:t>
            </a:fld>
            <a:endParaRPr lang="ru-RU"/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0" y="1142984"/>
            <a:ext cx="9144000" cy="907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9" name="Picture 2" descr="http://admpokachi.ru/images/header_logo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0"/>
            <a:ext cx="666750" cy="1000108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285720" y="1357298"/>
            <a:ext cx="85725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42844" y="1428735"/>
            <a:ext cx="8715436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/>
            <a:r>
              <a:rPr lang="ru-RU" sz="1600" dirty="0" smtClean="0"/>
              <a:t>Технологии обеспечения здорового образа жизни подразумевает под собой развитие сферы туризма (санаторно-курортные объекты, </a:t>
            </a:r>
            <a:r>
              <a:rPr lang="ru-RU" sz="1600" dirty="0" err="1" smtClean="0"/>
              <a:t>этно-культурные</a:t>
            </a:r>
            <a:r>
              <a:rPr lang="ru-RU" sz="1600" dirty="0" smtClean="0"/>
              <a:t> объекты), через использование имеющейся базы объектов физкультуры и спорта (с дальнейшим развитием).</a:t>
            </a:r>
          </a:p>
          <a:p>
            <a:pPr indent="457200" algn="just"/>
            <a:r>
              <a:rPr lang="ru-RU" sz="1600" dirty="0" smtClean="0"/>
              <a:t>Использование свободных неиспользуемых территорий (территория </a:t>
            </a:r>
            <a:r>
              <a:rPr lang="ru-RU" sz="1600" dirty="0" err="1" smtClean="0"/>
              <a:t>Голубого</a:t>
            </a:r>
            <a:r>
              <a:rPr lang="ru-RU" sz="1600" dirty="0" smtClean="0"/>
              <a:t> озера) позволит сформировать новые направления развития туризма и санаторно-курортного отдыха (</a:t>
            </a:r>
            <a:r>
              <a:rPr lang="ru-RU" sz="1600" dirty="0" err="1" smtClean="0"/>
              <a:t>дайвинг</a:t>
            </a:r>
            <a:r>
              <a:rPr lang="ru-RU" sz="1600" dirty="0" smtClean="0"/>
              <a:t>, рыбалка, зимние виды спорта, проведение фестивалей).</a:t>
            </a:r>
          </a:p>
          <a:p>
            <a:pPr indent="457200" algn="just"/>
            <a:r>
              <a:rPr lang="ru-RU" sz="1600" dirty="0" smtClean="0"/>
              <a:t>Внедрение инновационных технологий и разработок для применения в сфере санаторно-курортного лечения (криотерапия, инфракрасные лучи и др.).</a:t>
            </a:r>
          </a:p>
          <a:p>
            <a:pPr indent="457200" algn="just"/>
            <a:r>
              <a:rPr lang="ru-RU" sz="1600" dirty="0" smtClean="0"/>
              <a:t>В качестве одного из показателей степени развития оздоровления трудовых ресурсов предлагается ввести территориальную </a:t>
            </a:r>
            <a:r>
              <a:rPr lang="ru-RU" sz="1600" dirty="0" err="1" smtClean="0"/>
              <a:t>агломерированность</a:t>
            </a:r>
            <a:r>
              <a:rPr lang="ru-RU" sz="1600" dirty="0" smtClean="0"/>
              <a:t> санаторно-курортного комплекса.</a:t>
            </a:r>
          </a:p>
          <a:p>
            <a:pPr indent="457200" algn="just"/>
            <a:r>
              <a:rPr lang="ru-RU" sz="1600" dirty="0" smtClean="0"/>
              <a:t>Состояние назначения видов оздоровления (перечень услуг) непосредственно зависит от особенностей профилактики заболеваний, территории размещения (суровые климатические условия).</a:t>
            </a:r>
          </a:p>
          <a:p>
            <a:pPr indent="457200" algn="just"/>
            <a:r>
              <a:rPr lang="ru-RU" sz="1600" dirty="0" smtClean="0"/>
              <a:t>В современную курортную индустрию вовлечено большое количество видов предпринимательской деятельности: размещение туристов, услуги питания, транспортные предприятия, реализация курортного продукта, сфера досуга и пр.</a:t>
            </a:r>
            <a:r>
              <a:rPr lang="ru-RU" sz="1600" dirty="0" smtClean="0">
                <a:solidFill>
                  <a:schemeClr val="dk1"/>
                </a:solidFill>
              </a:rPr>
              <a:t> </a:t>
            </a:r>
          </a:p>
          <a:p>
            <a:pPr indent="457200" algn="just"/>
            <a:r>
              <a:rPr lang="ru-RU" sz="1600" dirty="0" smtClean="0">
                <a:solidFill>
                  <a:schemeClr val="dk1"/>
                </a:solidFill>
              </a:rPr>
              <a:t>Экстремальный, экологический и научно-образовательный туризм (тестирование и продвижение товаров и услуг, созданных в производственных организациях кластера; аккумулирование идей в отношении приемов обеспечения жизнедеятельности населения в экстремальных условиях, в т.ч. на основе опыта коренных малочисленных народов Севера).</a:t>
            </a:r>
          </a:p>
          <a:p>
            <a:pPr indent="457200" algn="just"/>
            <a:endParaRPr lang="ru-RU" sz="1600" dirty="0" smtClean="0"/>
          </a:p>
          <a:p>
            <a:pPr indent="457200"/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xmlns="" val="22877725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9144000" cy="907200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Развитие </a:t>
            </a:r>
            <a:r>
              <a:rPr lang="ru-RU" sz="2800" b="1" dirty="0" err="1" smtClean="0">
                <a:solidFill>
                  <a:srgbClr val="0070C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брендирования</a:t>
            </a:r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b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ea typeface="Calibri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«Покачи - город счастливого детства»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>
              <a:solidFill>
                <a:schemeClr val="tx2">
                  <a:lumMod val="60000"/>
                  <a:lumOff val="4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771BE-FD0F-468C-A6E0-9A565458CC5B}" type="slidenum">
              <a:rPr lang="ru-RU" smtClean="0"/>
              <a:pPr/>
              <a:t>24</a:t>
            </a:fld>
            <a:endParaRPr lang="ru-RU"/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0" y="1285860"/>
            <a:ext cx="9144000" cy="907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9" name="Picture 2" descr="http://admpokachi.ru/images/header_logo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0"/>
            <a:ext cx="666750" cy="1000108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285720" y="1357298"/>
            <a:ext cx="85725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60417" name="Rectangle 1"/>
          <p:cNvSpPr>
            <a:spLocks noChangeArrowheads="1"/>
          </p:cNvSpPr>
          <p:nvPr/>
        </p:nvSpPr>
        <p:spPr bwMode="auto">
          <a:xfrm>
            <a:off x="214282" y="1500174"/>
            <a:ext cx="8643998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>
                <a:tab pos="342900" algn="l"/>
                <a:tab pos="685800" algn="l"/>
              </a:tabLst>
            </a:pPr>
            <a:r>
              <a:rPr kumimoji="0" lang="ru-RU" sz="1600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 создание условий для рождения здоровых детей, сохранения и укрепления здоровья детей и подростков на всех этапах их развития;</a:t>
            </a:r>
            <a:endParaRPr lang="ru-RU" sz="1600" dirty="0" smtClean="0">
              <a:ea typeface="Times New Roman" pitchFamily="18" charset="0"/>
              <a:cs typeface="Arial" pitchFamily="34" charset="0"/>
            </a:endParaRPr>
          </a:p>
          <a:p>
            <a:pPr marR="0" lvl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>
                <a:tab pos="342900" algn="l"/>
                <a:tab pos="685800" algn="l"/>
              </a:tabLst>
            </a:pPr>
            <a:r>
              <a:rPr kumimoji="0" lang="ru-RU" sz="1600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 сохранение и укрепление здоровья женщин, в том числе беременных, репродуктивного здоровья населения</a:t>
            </a:r>
            <a:r>
              <a:rPr lang="ru-RU" sz="1600" dirty="0" smtClean="0">
                <a:solidFill>
                  <a:srgbClr val="000000"/>
                </a:solidFill>
                <a:ea typeface="Times New Roman" pitchFamily="18" charset="0"/>
                <a:cs typeface="Arial" pitchFamily="34" charset="0"/>
              </a:rPr>
              <a:t>;</a:t>
            </a:r>
            <a:endParaRPr kumimoji="0" lang="ru-RU" sz="1600" b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ea typeface="Times New Roman" pitchFamily="18" charset="0"/>
              <a:cs typeface="Arial" pitchFamily="34" charset="0"/>
            </a:endParaRPr>
          </a:p>
          <a:p>
            <a:pPr marR="0" lvl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>
                <a:tab pos="342900" algn="l"/>
                <a:tab pos="685800" algn="l"/>
              </a:tabLst>
            </a:pPr>
            <a:r>
              <a:rPr kumimoji="0" lang="ru-RU" sz="1600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 снижение показателей материнской, младенческой и детской заболеваемости и смертности, предупреждение инвалидности у детей;</a:t>
            </a:r>
            <a:endParaRPr kumimoji="0" lang="ru-RU" sz="16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60418" name="Rectangle 2"/>
          <p:cNvSpPr>
            <a:spLocks noChangeArrowheads="1"/>
          </p:cNvSpPr>
          <p:nvPr/>
        </p:nvSpPr>
        <p:spPr bwMode="auto">
          <a:xfrm>
            <a:off x="214282" y="2928934"/>
            <a:ext cx="8572560" cy="433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1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обеспечение условий, способствующих укреплению и сохранению здоровья обучающихся и воспитанников, в том числе помощь в проведении мониторинга здоровья детей;</a:t>
            </a:r>
          </a:p>
          <a:p>
            <a:pPr marR="0" lvl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lang="ru-RU" sz="1600" dirty="0" smtClean="0">
                <a:cs typeface="Times New Roman" pitchFamily="18" charset="0"/>
              </a:rPr>
              <a:t> </a:t>
            </a:r>
            <a:r>
              <a:rPr lang="ru-RU" sz="1600" dirty="0" smtClean="0"/>
              <a:t>поддержка и создание условий (предпосылок) развития творческих союзов, коллективов народного творчества, молодых дарований, в том числе в виде проведения конкурсов и поощрения победителей;</a:t>
            </a:r>
          </a:p>
          <a:p>
            <a:pPr marR="0" lvl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lang="ru-RU" sz="1600" dirty="0" smtClean="0"/>
              <a:t> формирование условий для гражданского становления, духовно-нравственного и патриотического воспитания молодежи, вовлечение молодежи в разработку и реализацию муниципальных программ;</a:t>
            </a:r>
          </a:p>
          <a:p>
            <a:pPr lvl="0" algn="just">
              <a:buFont typeface="Arial" pitchFamily="34" charset="0"/>
              <a:buChar char="•"/>
            </a:pPr>
            <a:r>
              <a:rPr lang="ru-RU" sz="1600" dirty="0" smtClean="0"/>
              <a:t> поддержка детских и молодежных объединений, союзов, организаций, клубов, действующих в соответствии с законодательством Российской Федерации;</a:t>
            </a:r>
          </a:p>
          <a:p>
            <a:pPr lvl="0" algn="just">
              <a:buFont typeface="Arial" pitchFamily="34" charset="0"/>
              <a:buChar char="•"/>
            </a:pPr>
            <a:r>
              <a:rPr lang="ru-RU" sz="1600" dirty="0" smtClean="0"/>
              <a:t> создание условий для организации молодежного досуга, отдыха, спорта и туризма;</a:t>
            </a:r>
          </a:p>
          <a:p>
            <a:pPr lvl="0" algn="just">
              <a:buFont typeface="Arial" pitchFamily="34" charset="0"/>
              <a:buChar char="•"/>
            </a:pPr>
            <a:r>
              <a:rPr lang="ru-RU" sz="1600" dirty="0" smtClean="0"/>
              <a:t> обеспечение равного доступа к качественному образованию;</a:t>
            </a:r>
          </a:p>
          <a:p>
            <a:pPr algn="just">
              <a:buFont typeface="Arial" pitchFamily="34" charset="0"/>
              <a:buChar char="•"/>
            </a:pPr>
            <a:r>
              <a:rPr lang="ru-RU" sz="1600" dirty="0" smtClean="0"/>
              <a:t> разработка комплекса мероприятий по привлечению в город молодых специалистов;</a:t>
            </a:r>
          </a:p>
          <a:p>
            <a:pPr algn="just">
              <a:buFont typeface="Arial" pitchFamily="34" charset="0"/>
              <a:buChar char="•"/>
            </a:pPr>
            <a:r>
              <a:rPr lang="ru-RU" sz="1600" dirty="0" smtClean="0"/>
              <a:t> создание и развитие центров молодежного инновационного творчества.</a:t>
            </a:r>
          </a:p>
          <a:p>
            <a:pPr lvl="0">
              <a:buFont typeface="Arial" pitchFamily="34" charset="0"/>
              <a:buChar char="•"/>
            </a:pPr>
            <a:endParaRPr lang="ru-RU" sz="1600" dirty="0" smtClean="0"/>
          </a:p>
          <a:p>
            <a:pPr indent="450850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endParaRPr lang="ru-RU" dirty="0" smtClean="0"/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877725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9144000" cy="907200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Развитие дорожной инфраструктуры</a:t>
            </a:r>
            <a:r>
              <a:rPr lang="ru-RU" sz="3200" dirty="0" smtClean="0">
                <a:ea typeface="Times New Roman"/>
                <a:cs typeface="Calibri"/>
              </a:rPr>
              <a:t/>
            </a:r>
            <a:br>
              <a:rPr lang="ru-RU" sz="3200" dirty="0" smtClean="0">
                <a:ea typeface="Times New Roman"/>
                <a:cs typeface="Calibri"/>
              </a:rPr>
            </a:br>
            <a:endParaRPr lang="ru-RU" sz="3200" dirty="0">
              <a:solidFill>
                <a:schemeClr val="tx2">
                  <a:lumMod val="60000"/>
                  <a:lumOff val="4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771BE-FD0F-468C-A6E0-9A565458CC5B}" type="slidenum">
              <a:rPr lang="ru-RU" smtClean="0"/>
              <a:pPr/>
              <a:t>25</a:t>
            </a:fld>
            <a:endParaRPr lang="ru-RU"/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0" y="1285860"/>
            <a:ext cx="9144000" cy="907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9" name="Picture 2" descr="http://admpokachi.ru/images/header_logo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0"/>
            <a:ext cx="666750" cy="1000108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285720" y="1357298"/>
            <a:ext cx="85725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285720" y="1142984"/>
            <a:ext cx="857256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dirty="0" smtClean="0">
                <a:ea typeface="Times New Roman"/>
                <a:cs typeface="Calibri"/>
              </a:rPr>
              <a:t>	Развитие дорожной инфраструктуры и системы транспортных услуг, дальнейшее благоустройство трасс и формирование придорожной инфраструктуры вдоль проходящих по территории региона ключевых автодорожных маршрутов «Пермь – Томск» (участок Лангепас - Покачи – Когалым); в перспективе при строительстве дороги </a:t>
            </a:r>
            <a:r>
              <a:rPr lang="ru-RU" dirty="0" err="1" smtClean="0">
                <a:ea typeface="Times New Roman"/>
                <a:cs typeface="Calibri"/>
              </a:rPr>
              <a:t>Новоаганск-Покачи</a:t>
            </a:r>
            <a:r>
              <a:rPr lang="ru-RU" dirty="0" smtClean="0">
                <a:ea typeface="Times New Roman"/>
                <a:cs typeface="Calibri"/>
              </a:rPr>
              <a:t>.</a:t>
            </a:r>
          </a:p>
          <a:p>
            <a:pPr lvl="0" algn="just"/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</a:t>
            </a:r>
            <a:r>
              <a:rPr lang="ru-RU" dirty="0" smtClean="0">
                <a:ea typeface="Times New Roman"/>
                <a:cs typeface="Calibri"/>
              </a:rPr>
              <a:t>Совершенствование транспортной сети за счет строительства автодороги на </a:t>
            </a:r>
            <a:r>
              <a:rPr lang="ru-RU" dirty="0" err="1" smtClean="0">
                <a:ea typeface="Times New Roman"/>
                <a:cs typeface="Calibri"/>
              </a:rPr>
              <a:t>Новоаганск-Покачи</a:t>
            </a:r>
            <a:r>
              <a:rPr lang="ru-RU" dirty="0" smtClean="0">
                <a:ea typeface="Times New Roman"/>
                <a:cs typeface="Calibri"/>
              </a:rPr>
              <a:t>, и модернизации дороги </a:t>
            </a:r>
            <a:r>
              <a:rPr lang="ru-RU" dirty="0" err="1" smtClean="0">
                <a:ea typeface="Times New Roman"/>
                <a:cs typeface="Calibri"/>
              </a:rPr>
              <a:t>Покачи-Когалым</a:t>
            </a:r>
            <a:r>
              <a:rPr lang="ru-RU" dirty="0" smtClean="0">
                <a:ea typeface="Times New Roman"/>
                <a:cs typeface="Calibri"/>
              </a:rPr>
              <a:t>,  позволит расширить возможности для проявления предпринимательской инициативы, укрепить хозяйственные, инфраструктурные, трудовые связи с близлежащими городами (укрепление агломерации и межмуниципального сотрудничества).</a:t>
            </a:r>
          </a:p>
          <a:p>
            <a:pPr algn="just"/>
            <a:endParaRPr lang="ru-RU" dirty="0"/>
          </a:p>
        </p:txBody>
      </p:sp>
      <p:sp>
        <p:nvSpPr>
          <p:cNvPr id="61441" name="Rectangle 1"/>
          <p:cNvSpPr>
            <a:spLocks noChangeArrowheads="1"/>
          </p:cNvSpPr>
          <p:nvPr/>
        </p:nvSpPr>
        <p:spPr bwMode="auto">
          <a:xfrm>
            <a:off x="857224" y="3214686"/>
            <a:ext cx="807246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877725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0"/>
            <a:ext cx="8532440" cy="907200"/>
          </a:xfrm>
        </p:spPr>
        <p:txBody>
          <a:bodyPr>
            <a:noAutofit/>
          </a:bodyPr>
          <a:lstStyle/>
          <a:p>
            <a:pPr lvl="0"/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ea typeface="Tahoma" pitchFamily="34" charset="0"/>
                <a:cs typeface="Times New Roman" pitchFamily="18" charset="0"/>
              </a:rPr>
              <a:t>Механизмы реализации Стратегии – 2030 </a:t>
            </a:r>
            <a:b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ea typeface="Tahoma" pitchFamily="34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ea typeface="Tahoma" pitchFamily="34" charset="0"/>
                <a:cs typeface="Times New Roman" pitchFamily="18" charset="0"/>
              </a:rPr>
              <a:t>города Покачи</a:t>
            </a:r>
            <a:endParaRPr lang="ru-RU" sz="2800" b="1" dirty="0">
              <a:solidFill>
                <a:srgbClr val="0070C0"/>
              </a:solidFill>
              <a:latin typeface="Times New Roman" pitchFamily="18" charset="0"/>
              <a:ea typeface="Tahoma" pitchFamily="34" charset="0"/>
              <a:cs typeface="Times New Roman" pitchFamily="18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771BE-FD0F-468C-A6E0-9A565458CC5B}" type="slidenum">
              <a:rPr lang="ru-RU" smtClean="0"/>
              <a:pPr/>
              <a:t>26</a:t>
            </a:fld>
            <a:endParaRPr lang="ru-RU"/>
          </a:p>
        </p:txBody>
      </p:sp>
      <p:grpSp>
        <p:nvGrpSpPr>
          <p:cNvPr id="12" name="Группа 11"/>
          <p:cNvGrpSpPr/>
          <p:nvPr/>
        </p:nvGrpSpPr>
        <p:grpSpPr>
          <a:xfrm>
            <a:off x="214282" y="1071546"/>
            <a:ext cx="8631029" cy="5203443"/>
            <a:chOff x="1043608" y="2276872"/>
            <a:chExt cx="6870533" cy="4064000"/>
          </a:xfrm>
        </p:grpSpPr>
        <p:graphicFrame>
          <p:nvGraphicFramePr>
            <p:cNvPr id="5" name="Схема 4"/>
            <p:cNvGraphicFramePr/>
            <p:nvPr>
              <p:extLst>
                <p:ext uri="{D42A27DB-BD31-4B8C-83A1-F6EECF244321}">
                  <p14:modId xmlns:p14="http://schemas.microsoft.com/office/powerpoint/2010/main" xmlns="" val="1493055340"/>
                </p:ext>
              </p:extLst>
            </p:nvPr>
          </p:nvGraphicFramePr>
          <p:xfrm>
            <a:off x="1818141" y="2276872"/>
            <a:ext cx="6096000" cy="4064000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2" r:lo="rId3" r:qs="rId4" r:cs="rId5"/>
            </a:graphicData>
          </a:graphic>
        </p:graphicFrame>
        <p:sp>
          <p:nvSpPr>
            <p:cNvPr id="8" name="Пятиугольник 7"/>
            <p:cNvSpPr/>
            <p:nvPr/>
          </p:nvSpPr>
          <p:spPr>
            <a:xfrm>
              <a:off x="1043608" y="2667434"/>
              <a:ext cx="2088232" cy="432048"/>
            </a:xfrm>
            <a:prstGeom prst="homePlate">
              <a:avLst/>
            </a:prstGeom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/>
                <a:t>Организационные</a:t>
              </a:r>
              <a:endParaRPr lang="ru-RU" dirty="0"/>
            </a:p>
          </p:txBody>
        </p:sp>
        <p:sp>
          <p:nvSpPr>
            <p:cNvPr id="10" name="Пятиугольник 9"/>
            <p:cNvSpPr/>
            <p:nvPr/>
          </p:nvSpPr>
          <p:spPr>
            <a:xfrm>
              <a:off x="1050387" y="5157192"/>
              <a:ext cx="2088232" cy="432048"/>
            </a:xfrm>
            <a:prstGeom prst="homePlate">
              <a:avLst/>
            </a:prstGeom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/>
                <a:t>Финансовые</a:t>
              </a:r>
              <a:endParaRPr lang="ru-RU" dirty="0"/>
            </a:p>
          </p:txBody>
        </p:sp>
        <p:sp>
          <p:nvSpPr>
            <p:cNvPr id="11" name="Пятиугольник 10"/>
            <p:cNvSpPr/>
            <p:nvPr/>
          </p:nvSpPr>
          <p:spPr>
            <a:xfrm>
              <a:off x="1043608" y="3839121"/>
              <a:ext cx="1296144" cy="432048"/>
            </a:xfrm>
            <a:prstGeom prst="homePlate">
              <a:avLst/>
            </a:prstGeom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/>
                <a:t>Правовые</a:t>
              </a:r>
              <a:endParaRPr lang="ru-RU" dirty="0"/>
            </a:p>
          </p:txBody>
        </p:sp>
      </p:grpSp>
      <p:pic>
        <p:nvPicPr>
          <p:cNvPr id="14" name="Picture 2" descr="http://admpokachi.ru/images/header_logo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42844" y="0"/>
            <a:ext cx="666750" cy="100010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0893651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0"/>
            <a:ext cx="8892480" cy="907200"/>
          </a:xfrm>
        </p:spPr>
        <p:txBody>
          <a:bodyPr>
            <a:noAutofit/>
          </a:bodyPr>
          <a:lstStyle/>
          <a:p>
            <a:pPr lvl="0"/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ea typeface="Tahoma" pitchFamily="34" charset="0"/>
                <a:cs typeface="Times New Roman" pitchFamily="18" charset="0"/>
              </a:rPr>
              <a:t>План реализации</a:t>
            </a:r>
            <a:b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ea typeface="Tahoma" pitchFamily="34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ea typeface="Tahoma" pitchFamily="34" charset="0"/>
                <a:cs typeface="Times New Roman" pitchFamily="18" charset="0"/>
              </a:rPr>
              <a:t> Стратегии- 2030 города Покачи</a:t>
            </a:r>
            <a:endParaRPr lang="ru-RU" sz="2800" dirty="0">
              <a:solidFill>
                <a:srgbClr val="0070C0"/>
              </a:solidFill>
              <a:latin typeface="Times New Roman" pitchFamily="18" charset="0"/>
              <a:ea typeface="Tahoma" pitchFamily="34" charset="0"/>
              <a:cs typeface="Times New Roman" pitchFamily="18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771BE-FD0F-468C-A6E0-9A565458CC5B}" type="slidenum">
              <a:rPr lang="ru-RU" smtClean="0"/>
              <a:pPr/>
              <a:t>27</a:t>
            </a:fld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211960" y="4823822"/>
            <a:ext cx="2232248" cy="1674186"/>
          </a:xfrm>
          <a:prstGeom prst="rect">
            <a:avLst/>
          </a:prstGeom>
        </p:spPr>
      </p:pic>
      <p:graphicFrame>
        <p:nvGraphicFramePr>
          <p:cNvPr id="14" name="Схема 13"/>
          <p:cNvGraphicFramePr/>
          <p:nvPr>
            <p:extLst>
              <p:ext uri="{D42A27DB-BD31-4B8C-83A1-F6EECF244321}">
                <p14:modId xmlns:p14="http://schemas.microsoft.com/office/powerpoint/2010/main" xmlns="" val="274106690"/>
              </p:ext>
            </p:extLst>
          </p:nvPr>
        </p:nvGraphicFramePr>
        <p:xfrm>
          <a:off x="539551" y="1052736"/>
          <a:ext cx="8280921" cy="52565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7" name="Picture 2" descr="http://admpokachi.ru/images/header_logo.pn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42844" y="0"/>
            <a:ext cx="666750" cy="100010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3053012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428868"/>
            <a:ext cx="8892480" cy="907200"/>
          </a:xfrm>
        </p:spPr>
        <p:txBody>
          <a:bodyPr>
            <a:noAutofit/>
          </a:bodyPr>
          <a:lstStyle/>
          <a:p>
            <a:pPr lvl="0"/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ahoma" pitchFamily="34" charset="0"/>
                <a:cs typeface="Times New Roman" pitchFamily="18" charset="0"/>
              </a:rPr>
              <a:t>СПАСИБО ЗА ВНИМАНИЕ</a:t>
            </a:r>
            <a:endParaRPr lang="ru-RU" sz="28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ea typeface="Tahoma" pitchFamily="34" charset="0"/>
              <a:cs typeface="Times New Roman" pitchFamily="18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771BE-FD0F-468C-A6E0-9A565458CC5B}" type="slidenum">
              <a:rPr lang="ru-RU" smtClean="0"/>
              <a:pPr/>
              <a:t>28</a:t>
            </a:fld>
            <a:endParaRPr lang="ru-RU"/>
          </a:p>
        </p:txBody>
      </p:sp>
      <p:pic>
        <p:nvPicPr>
          <p:cNvPr id="7" name="Picture 2" descr="http://admpokachi.ru/images/header_logo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0"/>
            <a:ext cx="666750" cy="100010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3053012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285860"/>
            <a:ext cx="8715404" cy="571504"/>
          </a:xfrm>
        </p:spPr>
        <p:txBody>
          <a:bodyPr>
            <a:noAutofit/>
          </a:bodyPr>
          <a:lstStyle/>
          <a:p>
            <a:pPr lvl="0"/>
            <a:r>
              <a:rPr lang="ru-RU" sz="1600" b="1" dirty="0" smtClean="0">
                <a:solidFill>
                  <a:srgbClr val="FFFF00"/>
                </a:solidFill>
              </a:rPr>
              <a:t>Приоритеты социально-экономического развития отдельных муниципальных образований автономного округа определяются спецификой условий их социально-экономического развития, определенной в процессе зонирования </a:t>
            </a:r>
            <a:r>
              <a:rPr lang="ru-RU" sz="3200" dirty="0" smtClean="0">
                <a:solidFill>
                  <a:schemeClr val="dk1"/>
                </a:solidFill>
              </a:rPr>
              <a:t/>
            </a:r>
            <a:br>
              <a:rPr lang="ru-RU" sz="3200" dirty="0" smtClean="0">
                <a:solidFill>
                  <a:schemeClr val="dk1"/>
                </a:solidFill>
              </a:rPr>
            </a:br>
            <a:endParaRPr lang="ru-RU" sz="3200" dirty="0">
              <a:solidFill>
                <a:schemeClr val="tx2">
                  <a:lumMod val="60000"/>
                  <a:lumOff val="4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771BE-FD0F-468C-A6E0-9A565458CC5B}" type="slidenum">
              <a:rPr lang="ru-RU" smtClean="0"/>
              <a:pPr/>
              <a:t>3</a:t>
            </a:fld>
            <a:endParaRPr lang="ru-RU"/>
          </a:p>
        </p:txBody>
      </p:sp>
      <p:pic>
        <p:nvPicPr>
          <p:cNvPr id="9" name="Picture 2" descr="http://admpokachi.ru/images/header_logo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06" y="0"/>
            <a:ext cx="666750" cy="1000108"/>
          </a:xfrm>
          <a:prstGeom prst="rect">
            <a:avLst/>
          </a:prstGeom>
          <a:noFill/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472" y="2500306"/>
            <a:ext cx="8064896" cy="40810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6000760" y="5286388"/>
            <a:ext cx="10001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______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4" name="Заголовок 1"/>
          <p:cNvSpPr txBox="1">
            <a:spLocks/>
          </p:cNvSpPr>
          <p:nvPr/>
        </p:nvSpPr>
        <p:spPr>
          <a:xfrm>
            <a:off x="0" y="1785926"/>
            <a:ext cx="8715404" cy="78581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ru-RU" sz="1600" b="1" dirty="0" smtClean="0">
                <a:solidFill>
                  <a:srgbClr val="FFFF00"/>
                </a:solidFill>
                <a:latin typeface="+mj-lt"/>
                <a:ea typeface="+mj-ea"/>
                <a:cs typeface="+mj-cs"/>
              </a:rPr>
              <a:t>Покачи отнесены к районам </a:t>
            </a:r>
            <a:r>
              <a:rPr lang="ru-RU" sz="1600" b="1" dirty="0" err="1" smtClean="0">
                <a:solidFill>
                  <a:srgbClr val="FFFF00"/>
                </a:solidFill>
                <a:latin typeface="+mj-lt"/>
                <a:ea typeface="+mj-ea"/>
                <a:cs typeface="+mj-cs"/>
              </a:rPr>
              <a:t>старопромышленного</a:t>
            </a:r>
            <a:r>
              <a:rPr lang="ru-RU" sz="1600" b="1" dirty="0" smtClean="0">
                <a:solidFill>
                  <a:srgbClr val="FFFF00"/>
                </a:solidFill>
                <a:latin typeface="+mj-lt"/>
                <a:ea typeface="+mj-ea"/>
                <a:cs typeface="+mj-cs"/>
              </a:rPr>
              <a:t> освоения ("социальное укоренение" - их интенсивное хозяйственное развитие началось 50-55 лет назад)</a:t>
            </a:r>
            <a:endParaRPr lang="ru-RU" sz="1600" b="1" dirty="0">
              <a:solidFill>
                <a:srgbClr val="FFFF0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785786" y="0"/>
            <a:ext cx="835821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Основные тезисы Стратегии - 2030 ХМАО-Югры</a:t>
            </a:r>
            <a:r>
              <a:rPr lang="ru-RU" sz="2800" b="1" dirty="0" smtClean="0">
                <a:solidFill>
                  <a:srgbClr val="0070C0"/>
                </a:solidFill>
              </a:rPr>
              <a:t/>
            </a:r>
            <a:br>
              <a:rPr lang="ru-RU" sz="2800" b="1" dirty="0" smtClean="0">
                <a:solidFill>
                  <a:srgbClr val="0070C0"/>
                </a:solidFill>
              </a:rPr>
            </a:br>
            <a:endParaRPr lang="ru-RU" sz="28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357812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оугольник 20"/>
          <p:cNvSpPr/>
          <p:nvPr/>
        </p:nvSpPr>
        <p:spPr>
          <a:xfrm>
            <a:off x="1071533" y="147365"/>
            <a:ext cx="7892955" cy="5715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i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384995"/>
          </a:xfr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2800" b="1" dirty="0">
                <a:solidFill>
                  <a:srgbClr val="0070C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2800" b="1" dirty="0">
                <a:solidFill>
                  <a:srgbClr val="0070C0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endParaRPr lang="ru-RU" sz="2800" b="1" dirty="0">
              <a:solidFill>
                <a:srgbClr val="0070C0"/>
              </a:solidFill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771BE-FD0F-468C-A6E0-9A565458CC5B}" type="slidenum">
              <a:rPr lang="ru-RU" smtClean="0"/>
              <a:pPr/>
              <a:t>4</a:t>
            </a:fld>
            <a:endParaRPr lang="ru-RU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52400" y="152400"/>
            <a:ext cx="9144000" cy="98072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2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/>
            </a:r>
            <a:br>
              <a:rPr lang="ru-RU" sz="32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ru-RU" sz="32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/>
            </a:r>
            <a:br>
              <a:rPr lang="ru-RU" sz="3200" dirty="0" smtClean="0">
                <a:latin typeface="Tahoma" pitchFamily="34" charset="0"/>
                <a:ea typeface="Tahoma" pitchFamily="34" charset="0"/>
                <a:cs typeface="Tahoma" pitchFamily="34" charset="0"/>
              </a:rPr>
            </a:br>
            <a:endParaRPr lang="ru-RU" sz="32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2" name="Заголовок 1"/>
          <p:cNvSpPr txBox="1">
            <a:spLocks/>
          </p:cNvSpPr>
          <p:nvPr/>
        </p:nvSpPr>
        <p:spPr>
          <a:xfrm>
            <a:off x="827584" y="0"/>
            <a:ext cx="8316416" cy="98072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32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11" name="Picture 2" descr="http://admpokachi.ru/images/header_logo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06" y="0"/>
            <a:ext cx="666750" cy="1000108"/>
          </a:xfrm>
          <a:prstGeom prst="rect">
            <a:avLst/>
          </a:prstGeom>
          <a:noFill/>
        </p:spPr>
      </p:pic>
      <p:pic>
        <p:nvPicPr>
          <p:cNvPr id="13" name="Рисунок 12" descr="base_24478_153161_32769"/>
          <p:cNvPicPr/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28670"/>
            <a:ext cx="9144000" cy="5706746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Прямоугольник 13"/>
          <p:cNvSpPr/>
          <p:nvPr/>
        </p:nvSpPr>
        <p:spPr>
          <a:xfrm>
            <a:off x="214282" y="1"/>
            <a:ext cx="8929718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70C0"/>
                </a:solidFill>
              </a:rPr>
              <a:t>     </a:t>
            </a:r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Основные тезисы Стратегии -2030 ХМАО-Югры</a:t>
            </a:r>
            <a:r>
              <a:rPr lang="ru-RU" sz="2000" b="1" dirty="0" smtClean="0">
                <a:solidFill>
                  <a:schemeClr val="dk1"/>
                </a:solidFill>
              </a:rPr>
              <a:t/>
            </a:r>
            <a:br>
              <a:rPr lang="ru-RU" sz="2000" b="1" dirty="0" smtClean="0">
                <a:solidFill>
                  <a:schemeClr val="dk1"/>
                </a:solidFill>
              </a:rPr>
            </a:b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xmlns="" val="3881034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357166"/>
            <a:ext cx="8572528" cy="571480"/>
          </a:xfrm>
        </p:spPr>
        <p:txBody>
          <a:bodyPr>
            <a:normAutofit fontScale="90000"/>
          </a:bodyPr>
          <a:lstStyle/>
          <a:p>
            <a:r>
              <a:rPr lang="ru-RU" sz="31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Основные тезисы Стратегии -2030 ХМАО-Югры</a:t>
            </a:r>
            <a:r>
              <a:rPr lang="ru-RU" sz="3200" dirty="0" smtClean="0">
                <a:solidFill>
                  <a:schemeClr val="dk1"/>
                </a:solidFill>
              </a:rPr>
              <a:t/>
            </a:r>
            <a:br>
              <a:rPr lang="ru-RU" sz="3200" dirty="0" smtClean="0">
                <a:solidFill>
                  <a:schemeClr val="dk1"/>
                </a:solidFill>
              </a:rPr>
            </a:br>
            <a:endParaRPr lang="ru-RU" sz="3200" dirty="0">
              <a:solidFill>
                <a:schemeClr val="tx2">
                  <a:lumMod val="60000"/>
                  <a:lumOff val="4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771BE-FD0F-468C-A6E0-9A565458CC5B}" type="slidenum">
              <a:rPr lang="ru-RU" smtClean="0"/>
              <a:pPr/>
              <a:t>5</a:t>
            </a:fld>
            <a:endParaRPr lang="ru-RU"/>
          </a:p>
        </p:txBody>
      </p:sp>
      <p:grpSp>
        <p:nvGrpSpPr>
          <p:cNvPr id="10" name="Группа 9"/>
          <p:cNvGrpSpPr/>
          <p:nvPr/>
        </p:nvGrpSpPr>
        <p:grpSpPr>
          <a:xfrm>
            <a:off x="2915816" y="3573016"/>
            <a:ext cx="4276874" cy="1899888"/>
            <a:chOff x="2915816" y="3573016"/>
            <a:chExt cx="4276874" cy="1899888"/>
          </a:xfrm>
        </p:grpSpPr>
        <p:sp>
          <p:nvSpPr>
            <p:cNvPr id="6" name="TextBox 5"/>
            <p:cNvSpPr txBox="1"/>
            <p:nvPr/>
          </p:nvSpPr>
          <p:spPr>
            <a:xfrm>
              <a:off x="5972609" y="3573016"/>
              <a:ext cx="122008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ru-RU" sz="2800" b="1" dirty="0">
                <a:solidFill>
                  <a:srgbClr val="002060"/>
                </a:solidFill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2915816" y="4949684"/>
              <a:ext cx="187220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ru-RU" sz="2800" b="1" dirty="0">
                <a:solidFill>
                  <a:srgbClr val="002060"/>
                </a:solidFill>
              </a:endParaRPr>
            </a:p>
          </p:txBody>
        </p:sp>
      </p:grpSp>
      <p:pic>
        <p:nvPicPr>
          <p:cNvPr id="12" name="Picture 2" descr="http://admpokachi.ru/images/header_logo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0"/>
            <a:ext cx="666750" cy="1000108"/>
          </a:xfrm>
          <a:prstGeom prst="rect">
            <a:avLst/>
          </a:prstGeom>
          <a:noFill/>
        </p:spPr>
      </p:pic>
      <p:sp>
        <p:nvSpPr>
          <p:cNvPr id="14" name="Прямоугольник 13"/>
          <p:cNvSpPr/>
          <p:nvPr/>
        </p:nvSpPr>
        <p:spPr>
          <a:xfrm>
            <a:off x="500034" y="1142985"/>
            <a:ext cx="828680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FFFF00"/>
                </a:solidFill>
              </a:rPr>
              <a:t>Приоритеты развития городских агломераций</a:t>
            </a:r>
          </a:p>
          <a:p>
            <a:pPr algn="ctr"/>
            <a:endParaRPr lang="ru-RU" b="1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14282" y="1571613"/>
            <a:ext cx="842968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42900" algn="just">
              <a:spcAft>
                <a:spcPts val="0"/>
              </a:spcAft>
            </a:pPr>
            <a:r>
              <a:rPr lang="ru-RU" sz="1600" dirty="0" smtClean="0">
                <a:solidFill>
                  <a:srgbClr val="002060"/>
                </a:solidFill>
                <a:ea typeface="Times New Roman"/>
                <a:cs typeface="Calibri"/>
              </a:rPr>
              <a:t>В Югре выделяются восемь городских агломераций: Большой Ханты-Мансийск, Сургут-Нефтеюганск, </a:t>
            </a:r>
            <a:r>
              <a:rPr lang="ru-RU" sz="1600" dirty="0" err="1" smtClean="0">
                <a:solidFill>
                  <a:srgbClr val="002060"/>
                </a:solidFill>
                <a:ea typeface="Times New Roman"/>
                <a:cs typeface="Calibri"/>
              </a:rPr>
              <a:t>Нижневартовск-Мегион</a:t>
            </a:r>
            <a:r>
              <a:rPr lang="ru-RU" sz="1600" dirty="0" smtClean="0">
                <a:solidFill>
                  <a:srgbClr val="002060"/>
                </a:solidFill>
                <a:ea typeface="Times New Roman"/>
                <a:cs typeface="Calibri"/>
              </a:rPr>
              <a:t>, </a:t>
            </a:r>
            <a:r>
              <a:rPr lang="ru-RU" sz="1600" dirty="0" err="1" smtClean="0">
                <a:solidFill>
                  <a:srgbClr val="002060"/>
                </a:solidFill>
                <a:ea typeface="Times New Roman"/>
                <a:cs typeface="Calibri"/>
              </a:rPr>
              <a:t>Нягань-Приобье</a:t>
            </a:r>
            <a:r>
              <a:rPr lang="ru-RU" sz="1600" dirty="0" smtClean="0">
                <a:solidFill>
                  <a:srgbClr val="002060"/>
                </a:solidFill>
                <a:ea typeface="Times New Roman"/>
                <a:cs typeface="Calibri"/>
              </a:rPr>
              <a:t>, </a:t>
            </a:r>
            <a:r>
              <a:rPr lang="ru-RU" sz="1600" dirty="0" err="1" smtClean="0">
                <a:solidFill>
                  <a:srgbClr val="002060"/>
                </a:solidFill>
                <a:ea typeface="Times New Roman"/>
                <a:cs typeface="Calibri"/>
              </a:rPr>
              <a:t>Югорск-Советский</a:t>
            </a:r>
            <a:r>
              <a:rPr lang="ru-RU" sz="1600" dirty="0" smtClean="0">
                <a:solidFill>
                  <a:srgbClr val="002060"/>
                </a:solidFill>
                <a:ea typeface="Times New Roman"/>
                <a:cs typeface="Calibri"/>
              </a:rPr>
              <a:t>, </a:t>
            </a:r>
            <a:r>
              <a:rPr lang="ru-RU" sz="1600" dirty="0" err="1" smtClean="0">
                <a:solidFill>
                  <a:srgbClr val="002060"/>
                </a:solidFill>
                <a:ea typeface="Times New Roman"/>
                <a:cs typeface="Calibri"/>
              </a:rPr>
              <a:t>Урай-Междуреченский</a:t>
            </a:r>
            <a:r>
              <a:rPr lang="ru-RU" sz="1600" dirty="0" smtClean="0">
                <a:solidFill>
                  <a:srgbClr val="002060"/>
                </a:solidFill>
                <a:ea typeface="Times New Roman"/>
                <a:cs typeface="Calibri"/>
              </a:rPr>
              <a:t>, </a:t>
            </a:r>
            <a:r>
              <a:rPr lang="ru-RU" sz="1600" dirty="0" err="1" smtClean="0">
                <a:solidFill>
                  <a:srgbClr val="002060"/>
                </a:solidFill>
                <a:ea typeface="Times New Roman"/>
                <a:cs typeface="Calibri"/>
              </a:rPr>
              <a:t>Березово-Игрим</a:t>
            </a:r>
            <a:r>
              <a:rPr lang="ru-RU" sz="1600" dirty="0" smtClean="0">
                <a:solidFill>
                  <a:srgbClr val="002060"/>
                </a:solidFill>
                <a:ea typeface="Times New Roman"/>
                <a:cs typeface="Calibri"/>
              </a:rPr>
              <a:t>, </a:t>
            </a:r>
            <a:r>
              <a:rPr lang="ru-RU" sz="1600" b="1" dirty="0" err="1" smtClean="0">
                <a:solidFill>
                  <a:srgbClr val="FF0000"/>
                </a:solidFill>
                <a:ea typeface="Times New Roman"/>
                <a:cs typeface="Calibri"/>
              </a:rPr>
              <a:t>Покачи-Когалым</a:t>
            </a:r>
            <a:r>
              <a:rPr lang="ru-RU" sz="1600" dirty="0" smtClean="0">
                <a:solidFill>
                  <a:srgbClr val="002060"/>
                </a:solidFill>
                <a:ea typeface="Times New Roman"/>
                <a:cs typeface="Calibri"/>
              </a:rPr>
              <a:t>.</a:t>
            </a:r>
          </a:p>
          <a:p>
            <a:pPr indent="342900" algn="just">
              <a:spcAft>
                <a:spcPts val="0"/>
              </a:spcAft>
            </a:pPr>
            <a:endParaRPr lang="ru-RU" sz="1600" dirty="0">
              <a:solidFill>
                <a:srgbClr val="FFFF00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357158" y="2428867"/>
            <a:ext cx="835824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42900" algn="just">
              <a:spcBef>
                <a:spcPts val="1100"/>
              </a:spcBef>
              <a:spcAft>
                <a:spcPts val="0"/>
              </a:spcAft>
            </a:pPr>
            <a:r>
              <a:rPr lang="ru-RU" sz="1600" dirty="0" smtClean="0">
                <a:ea typeface="Times New Roman"/>
                <a:cs typeface="Calibri"/>
              </a:rPr>
              <a:t>Агломерационный эффект зависит от транспортных связей, обеспечивающих возможности быстрого перемещения людей (в качестве участников рынка труда, процессов обучения, потребителей) и товаров. Соответственно усилия по содействию развитию агломерационных процессов в сложившихся агломерациях будут сконцентрированы в сфере усиления транспортной связности внутри территории агломераций и будут идти по следующим направлениям:</a:t>
            </a:r>
          </a:p>
          <a:p>
            <a:pPr marL="285750" indent="-285750" algn="just">
              <a:spcAft>
                <a:spcPts val="0"/>
              </a:spcAft>
              <a:buFont typeface="Arial" pitchFamily="34" charset="0"/>
              <a:buChar char="•"/>
            </a:pPr>
            <a:r>
              <a:rPr lang="ru-RU" sz="1600" dirty="0" smtClean="0">
                <a:ea typeface="Times New Roman"/>
                <a:cs typeface="Calibri"/>
              </a:rPr>
              <a:t>создание единых транспортных систем пассажирских перевозок внутри агломераций;</a:t>
            </a:r>
          </a:p>
          <a:p>
            <a:pPr marL="285750" indent="-285750" algn="just">
              <a:spcAft>
                <a:spcPts val="0"/>
              </a:spcAft>
              <a:buFont typeface="Arial" pitchFamily="34" charset="0"/>
              <a:buChar char="•"/>
            </a:pPr>
            <a:r>
              <a:rPr lang="ru-RU" sz="1600" dirty="0" smtClean="0">
                <a:ea typeface="Times New Roman"/>
                <a:cs typeface="Calibri"/>
              </a:rPr>
              <a:t>увеличение комфортности и безопасности пассажирских перевозок внутри агломераций как мера по борьбе с образованием транспортных пробок внутри них;</a:t>
            </a:r>
          </a:p>
          <a:p>
            <a:pPr marL="285750" indent="-285750" algn="just">
              <a:spcAft>
                <a:spcPts val="0"/>
              </a:spcAft>
              <a:buFont typeface="Arial" pitchFamily="34" charset="0"/>
              <a:buChar char="•"/>
            </a:pPr>
            <a:r>
              <a:rPr lang="ru-RU" sz="1600" dirty="0" smtClean="0">
                <a:ea typeface="Times New Roman"/>
                <a:cs typeface="Calibri"/>
              </a:rPr>
              <a:t>формирование единой системы обеспечения безопасности и экстренной помощи внутри агломераций;</a:t>
            </a:r>
          </a:p>
          <a:p>
            <a:pPr marL="285750" indent="-285750" algn="just">
              <a:spcAft>
                <a:spcPts val="0"/>
              </a:spcAft>
              <a:buFont typeface="Arial" pitchFamily="34" charset="0"/>
              <a:buChar char="•"/>
            </a:pPr>
            <a:r>
              <a:rPr lang="ru-RU" sz="1600" dirty="0" smtClean="0">
                <a:ea typeface="Times New Roman"/>
                <a:cs typeface="Calibri"/>
              </a:rPr>
              <a:t>формирование единой системы сбора, удаления и переработки отходов внутри агломераций;</a:t>
            </a:r>
          </a:p>
          <a:p>
            <a:pPr marL="285750" indent="-285750" algn="just">
              <a:spcAft>
                <a:spcPts val="0"/>
              </a:spcAft>
              <a:buFont typeface="Arial" pitchFamily="34" charset="0"/>
              <a:buChar char="•"/>
            </a:pPr>
            <a:r>
              <a:rPr lang="ru-RU" sz="1600" dirty="0" smtClean="0">
                <a:ea typeface="Times New Roman"/>
                <a:cs typeface="Calibri"/>
              </a:rPr>
              <a:t>мониторинг и корректировка границ рынков труда и услуг как основы формирования городских агломераций.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xmlns="" val="40622645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Группа 9"/>
          <p:cNvGrpSpPr/>
          <p:nvPr/>
        </p:nvGrpSpPr>
        <p:grpSpPr>
          <a:xfrm>
            <a:off x="-12179" y="620688"/>
            <a:ext cx="9156179" cy="6237312"/>
            <a:chOff x="0" y="605622"/>
            <a:chExt cx="9156179" cy="6237312"/>
          </a:xfrm>
        </p:grpSpPr>
        <p:grpSp>
          <p:nvGrpSpPr>
            <p:cNvPr id="3" name="Группа 2"/>
            <p:cNvGrpSpPr/>
            <p:nvPr/>
          </p:nvGrpSpPr>
          <p:grpSpPr>
            <a:xfrm>
              <a:off x="0" y="605622"/>
              <a:ext cx="9144000" cy="6237312"/>
              <a:chOff x="0" y="605622"/>
              <a:chExt cx="9144000" cy="6237312"/>
            </a:xfrm>
          </p:grpSpPr>
          <p:pic>
            <p:nvPicPr>
              <p:cNvPr id="4" name="Рисунок 3" descr="Приоритетные направления.jpg"/>
              <p:cNvPicPr>
                <a:picLocks noChangeAspect="1"/>
              </p:cNvPicPr>
              <p:nvPr/>
            </p:nvPicPr>
            <p:blipFill>
              <a:blip r:embed="rId3" cstate="print"/>
              <a:stretch>
                <a:fillRect/>
              </a:stretch>
            </p:blipFill>
            <p:spPr>
              <a:xfrm>
                <a:off x="0" y="605622"/>
                <a:ext cx="9144000" cy="6237312"/>
              </a:xfrm>
              <a:prstGeom prst="rect">
                <a:avLst/>
              </a:prstGeom>
            </p:spPr>
          </p:pic>
          <p:sp>
            <p:nvSpPr>
              <p:cNvPr id="2" name="Прямоугольник 1"/>
              <p:cNvSpPr/>
              <p:nvPr/>
            </p:nvSpPr>
            <p:spPr>
              <a:xfrm>
                <a:off x="6444208" y="5661248"/>
                <a:ext cx="2699792" cy="14401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7" name="Прямоугольник 6"/>
            <p:cNvSpPr/>
            <p:nvPr/>
          </p:nvSpPr>
          <p:spPr>
            <a:xfrm>
              <a:off x="6456387" y="6413744"/>
              <a:ext cx="2699792" cy="1188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Прямоугольник 7"/>
            <p:cNvSpPr/>
            <p:nvPr/>
          </p:nvSpPr>
          <p:spPr>
            <a:xfrm>
              <a:off x="6485681" y="6046504"/>
              <a:ext cx="2550815" cy="1188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Прямоугольник 8"/>
            <p:cNvSpPr/>
            <p:nvPr/>
          </p:nvSpPr>
          <p:spPr>
            <a:xfrm>
              <a:off x="6490989" y="5301208"/>
              <a:ext cx="2550815" cy="1188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4" name="Заголовок 1"/>
          <p:cNvSpPr>
            <a:spLocks noGrp="1"/>
          </p:cNvSpPr>
          <p:nvPr>
            <p:ph type="title"/>
          </p:nvPr>
        </p:nvSpPr>
        <p:spPr>
          <a:xfrm>
            <a:off x="907200" y="0"/>
            <a:ext cx="8172400" cy="907200"/>
          </a:xfrm>
        </p:spPr>
        <p:txBody>
          <a:bodyPr>
            <a:noAutofit/>
          </a:bodyPr>
          <a:lstStyle/>
          <a:p>
            <a:pPr lvl="0"/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ea typeface="Tahoma" pitchFamily="34" charset="0"/>
                <a:cs typeface="Times New Roman" pitchFamily="18" charset="0"/>
              </a:rPr>
              <a:t>Пространственное развитие</a:t>
            </a:r>
            <a:endParaRPr lang="ru-RU" sz="2800" dirty="0">
              <a:solidFill>
                <a:srgbClr val="0070C0"/>
              </a:solidFill>
              <a:latin typeface="Times New Roman" pitchFamily="18" charset="0"/>
              <a:ea typeface="Tahoma" pitchFamily="34" charset="0"/>
              <a:cs typeface="Times New Roman" pitchFamily="18" charset="0"/>
            </a:endParaRPr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771BE-FD0F-468C-A6E0-9A565458CC5B}" type="slidenum">
              <a:rPr lang="ru-RU" smtClean="0"/>
              <a:pPr/>
              <a:t>6</a:t>
            </a:fld>
            <a:endParaRPr lang="ru-RU"/>
          </a:p>
        </p:txBody>
      </p:sp>
      <p:pic>
        <p:nvPicPr>
          <p:cNvPr id="16" name="Picture 2" descr="http://admpokachi.ru/images/header_logo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2844" y="0"/>
            <a:ext cx="666750" cy="100010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0027888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08720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ea typeface="Tahoma" pitchFamily="34" charset="0"/>
                <a:cs typeface="Times New Roman" pitchFamily="18" charset="0"/>
              </a:rPr>
              <a:t>Основные главы </a:t>
            </a:r>
            <a:b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ea typeface="Tahoma" pitchFamily="34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ea typeface="Tahoma" pitchFamily="34" charset="0"/>
                <a:cs typeface="Times New Roman" pitchFamily="18" charset="0"/>
              </a:rPr>
              <a:t>Стратегии-2030 города Покачи (проект)</a:t>
            </a:r>
            <a:endParaRPr lang="ru-RU" sz="2800" b="1" dirty="0">
              <a:solidFill>
                <a:srgbClr val="0070C0"/>
              </a:solidFill>
              <a:latin typeface="Times New Roman" pitchFamily="18" charset="0"/>
              <a:ea typeface="Tahoma" pitchFamily="34" charset="0"/>
              <a:cs typeface="Times New Roman" pitchFamily="18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771BE-FD0F-468C-A6E0-9A565458CC5B}" type="slidenum">
              <a:rPr lang="ru-RU" smtClean="0"/>
              <a:pPr/>
              <a:t>7</a:t>
            </a:fld>
            <a:endParaRPr lang="ru-RU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142844" y="1214422"/>
            <a:ext cx="9144000" cy="907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2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n-lt"/>
              <a:ea typeface="Tahoma" pitchFamily="34" charset="0"/>
              <a:cs typeface="Tahoma" pitchFamily="34" charset="0"/>
            </a:endParaRPr>
          </a:p>
        </p:txBody>
      </p:sp>
      <p:pic>
        <p:nvPicPr>
          <p:cNvPr id="8" name="Picture 2" descr="http://admpokachi.ru/images/header_logo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0"/>
            <a:ext cx="666750" cy="1000108"/>
          </a:xfrm>
          <a:prstGeom prst="rect">
            <a:avLst/>
          </a:prstGeom>
          <a:noFill/>
        </p:spPr>
      </p:pic>
      <p:sp>
        <p:nvSpPr>
          <p:cNvPr id="11" name="Прямоугольник 51"/>
          <p:cNvSpPr>
            <a:spLocks noChangeArrowheads="1"/>
          </p:cNvSpPr>
          <p:nvPr/>
        </p:nvSpPr>
        <p:spPr bwMode="auto">
          <a:xfrm>
            <a:off x="357158" y="1643050"/>
            <a:ext cx="8286808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 algn="just">
              <a:buAutoNum type="arabicPeriod"/>
            </a:pP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</a:rPr>
              <a:t>Анализ социально-экономического состояния города Покачи;</a:t>
            </a:r>
          </a:p>
          <a:p>
            <a:pPr marL="457200" indent="-457200" algn="just">
              <a:buAutoNum type="arabicPeriod"/>
            </a:pP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</a:rPr>
              <a:t>Цели, задачи, сроки реализации Стратегии; </a:t>
            </a:r>
          </a:p>
          <a:p>
            <a:pPr marL="457200" indent="-457200" algn="just">
              <a:buAutoNum type="arabicPeriod"/>
            </a:pP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ru-RU" sz="2400" b="1" dirty="0" smtClean="0"/>
              <a:t>Развитие экономического потенциала города Покачи;</a:t>
            </a:r>
          </a:p>
          <a:p>
            <a:pPr marL="457200" indent="-457200" algn="just">
              <a:buAutoNum type="arabicPeriod"/>
            </a:pP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ru-RU" sz="2400" b="1" dirty="0" smtClean="0"/>
              <a:t>Повышение уровня и качества жизни населения;</a:t>
            </a:r>
          </a:p>
          <a:p>
            <a:pPr marL="457200" indent="-457200" algn="just">
              <a:buAutoNum type="arabicPeriod"/>
            </a:pPr>
            <a:r>
              <a:rPr lang="ru-RU" sz="2400" b="1" dirty="0" smtClean="0"/>
              <a:t>Меры и механизмы реализации Стратегии;</a:t>
            </a:r>
          </a:p>
          <a:p>
            <a:pPr marL="457200" indent="-457200" algn="just">
              <a:buAutoNum type="arabicPeriod"/>
            </a:pP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</a:rPr>
              <a:t>Управление Стратегией.</a:t>
            </a:r>
          </a:p>
          <a:p>
            <a:pPr algn="just"/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endParaRPr lang="ru-RU" sz="2400" b="1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041335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0" y="0"/>
            <a:ext cx="9133048" cy="907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ea typeface="Tahoma" pitchFamily="34" charset="0"/>
                <a:cs typeface="Times New Roman" pitchFamily="18" charset="0"/>
              </a:rPr>
              <a:t>Цель стратегии</a:t>
            </a:r>
            <a:endParaRPr lang="ru-RU" sz="2800" b="1" dirty="0">
              <a:solidFill>
                <a:srgbClr val="0070C0"/>
              </a:solidFill>
              <a:latin typeface="Times New Roman" pitchFamily="18" charset="0"/>
              <a:ea typeface="Tahoma" pitchFamily="34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" y="1714488"/>
            <a:ext cx="885828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400" dirty="0" smtClean="0"/>
          </a:p>
          <a:p>
            <a:pPr algn="ctr">
              <a:buFontTx/>
              <a:buChar char="-"/>
            </a:pPr>
            <a:r>
              <a:rPr lang="ru-RU" sz="2400" b="1" dirty="0" smtClean="0"/>
              <a:t>обеспечение повышения качества жизни населения;</a:t>
            </a:r>
          </a:p>
          <a:p>
            <a:pPr algn="ctr">
              <a:buFontTx/>
              <a:buChar char="-"/>
            </a:pPr>
            <a:endParaRPr lang="ru-RU" sz="2400" b="1" dirty="0" smtClean="0"/>
          </a:p>
          <a:p>
            <a:pPr algn="ctr">
              <a:buFontTx/>
              <a:buChar char="-"/>
            </a:pPr>
            <a:r>
              <a:rPr lang="ru-RU" sz="2400" b="1" dirty="0" smtClean="0"/>
              <a:t>формирование благоприятной среды для жизнедеятельности нынешних и будущих жителей города.</a:t>
            </a: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771BE-FD0F-468C-A6E0-9A565458CC5B}" type="slidenum">
              <a:rPr lang="ru-RU" smtClean="0"/>
              <a:pPr/>
              <a:t>8</a:t>
            </a:fld>
            <a:endParaRPr lang="ru-RU"/>
          </a:p>
        </p:txBody>
      </p:sp>
      <p:pic>
        <p:nvPicPr>
          <p:cNvPr id="7" name="Picture 2" descr="http://admpokachi.ru/images/header_logo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0"/>
            <a:ext cx="666750" cy="100010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060575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07200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ea typeface="Tahoma" pitchFamily="34" charset="0"/>
                <a:cs typeface="Times New Roman" pitchFamily="18" charset="0"/>
              </a:rPr>
              <a:t>Покачи сегодня</a:t>
            </a:r>
            <a:endParaRPr lang="ru-RU" sz="2800" b="1" dirty="0">
              <a:solidFill>
                <a:srgbClr val="0070C0"/>
              </a:solidFill>
              <a:latin typeface="Times New Roman" pitchFamily="18" charset="0"/>
              <a:ea typeface="Tahoma" pitchFamily="34" charset="0"/>
              <a:cs typeface="Times New Roman" pitchFamily="18" charset="0"/>
            </a:endParaRP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771BE-FD0F-468C-A6E0-9A565458CC5B}" type="slidenum">
              <a:rPr lang="ru-RU" smtClean="0"/>
              <a:pPr/>
              <a:t>9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-13199" y="1000108"/>
            <a:ext cx="9157199" cy="196977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ru-RU" sz="2600" b="1" dirty="0" smtClean="0">
                <a:solidFill>
                  <a:schemeClr val="bg1"/>
                </a:solidFill>
                <a:ea typeface="Tahoma" pitchFamily="34" charset="0"/>
                <a:cs typeface="Tahoma" pitchFamily="34" charset="0"/>
              </a:rPr>
              <a:t>Население</a:t>
            </a:r>
          </a:p>
          <a:p>
            <a:pPr algn="ctr"/>
            <a:endParaRPr lang="ru-RU" sz="24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</a:endParaRPr>
          </a:p>
          <a:p>
            <a:pPr algn="ctr"/>
            <a:endParaRPr lang="ru-RU" sz="24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</a:endParaRPr>
          </a:p>
          <a:p>
            <a:pPr algn="ctr"/>
            <a:endParaRPr lang="ru-RU" sz="24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</a:endParaRPr>
          </a:p>
          <a:p>
            <a:pPr algn="ctr"/>
            <a:endParaRPr lang="ru-RU" sz="2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</a:endParaRPr>
          </a:p>
        </p:txBody>
      </p:sp>
      <p:pic>
        <p:nvPicPr>
          <p:cNvPr id="9" name="Picture 2" descr="http://admpokachi.ru/images/header_logo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0"/>
            <a:ext cx="666750" cy="1000108"/>
          </a:xfrm>
          <a:prstGeom prst="rect">
            <a:avLst/>
          </a:prstGeom>
          <a:noFill/>
        </p:spPr>
      </p:pic>
      <p:pic>
        <p:nvPicPr>
          <p:cNvPr id="39937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1538" y="2928934"/>
            <a:ext cx="6776419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142844" y="1428736"/>
            <a:ext cx="8786874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Среднегодовая численность постоянного населения за 2017 год, по статистическим данным, составила 17 889 человек. </a:t>
            </a: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Ниже на рисунке представлена динамика численности населения за последние 10 лет, из которой следует, что для города, в отличие от страны в целом, не</a:t>
            </a:r>
            <a:r>
              <a:rPr kumimoji="0" lang="ru-RU" b="1" i="0" u="none" strike="noStrike" cap="none" normalizeH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характерна тенденция уменьшения численности населения 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300084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3819</TotalTime>
  <Words>2106</Words>
  <Application>Microsoft Office PowerPoint</Application>
  <PresentationFormat>Экран (4:3)</PresentationFormat>
  <Paragraphs>285</Paragraphs>
  <Slides>28</Slides>
  <Notes>9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Тема Office</vt:lpstr>
      <vt:lpstr>Слайд 1</vt:lpstr>
      <vt:lpstr>Слайд 2</vt:lpstr>
      <vt:lpstr>Приоритеты социально-экономического развития отдельных муниципальных образований автономного округа определяются спецификой условий их социально-экономического развития, определенной в процессе зонирования  </vt:lpstr>
      <vt:lpstr>  </vt:lpstr>
      <vt:lpstr>Основные тезисы Стратегии -2030 ХМАО-Югры </vt:lpstr>
      <vt:lpstr>Пространственное развитие</vt:lpstr>
      <vt:lpstr>Основные главы  Стратегии-2030 города Покачи (проект)</vt:lpstr>
      <vt:lpstr>Слайд 8</vt:lpstr>
      <vt:lpstr>Покачи сегодня</vt:lpstr>
      <vt:lpstr>Покачи сегодня</vt:lpstr>
      <vt:lpstr>Покачи сегодня</vt:lpstr>
      <vt:lpstr>Покачи сегодня</vt:lpstr>
      <vt:lpstr>Покачи сегодня</vt:lpstr>
      <vt:lpstr>SWOT-анализ конкурентоспособности экономики города Покачи </vt:lpstr>
      <vt:lpstr>  </vt:lpstr>
      <vt:lpstr>Основные проблемы развития </vt:lpstr>
      <vt:lpstr> Основные проблемы развития </vt:lpstr>
      <vt:lpstr>Основные проблемы развития </vt:lpstr>
      <vt:lpstr>Пути решения</vt:lpstr>
      <vt:lpstr>Основные направления развития города</vt:lpstr>
      <vt:lpstr>Развитие нефтедобывающей отрасли  как базы для отработки новых технологий </vt:lpstr>
      <vt:lpstr>Развитие агропромышленного комплекса  с применением инновационных технологий</vt:lpstr>
      <vt:lpstr>Развитие технологий обеспечения здорового  образа жизни </vt:lpstr>
      <vt:lpstr>Развитие брендирования  «Покачи - город счастливого детства» </vt:lpstr>
      <vt:lpstr>Развитие дорожной инфраструктуры </vt:lpstr>
      <vt:lpstr>Механизмы реализации Стратегии – 2030  города Покачи</vt:lpstr>
      <vt:lpstr>План реализации  Стратегии- 2030 города Покачи</vt:lpstr>
      <vt:lpstr>СПАСИБО ЗА ВНИМАНИЕ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arch</dc:creator>
  <cp:lastModifiedBy>SladkovaSS</cp:lastModifiedBy>
  <cp:revision>403</cp:revision>
  <dcterms:created xsi:type="dcterms:W3CDTF">2012-12-06T19:39:13Z</dcterms:created>
  <dcterms:modified xsi:type="dcterms:W3CDTF">2018-05-16T11:07:48Z</dcterms:modified>
</cp:coreProperties>
</file>